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
  </p:notesMasterIdLst>
  <p:sldIdLst>
    <p:sldId id="256" r:id="rId2"/>
    <p:sldId id="258" r:id="rId3"/>
  </p:sldIdLst>
  <p:sldSz cx="7559675" cy="10691813"/>
  <p:notesSz cx="7104063" cy="10234613"/>
  <p:defaultTextStyle>
    <a:defPPr>
      <a:defRPr lang="ja-JP"/>
    </a:defPPr>
    <a:lvl1pPr marL="0" algn="l" defTabSz="1042873" rtl="0" eaLnBrk="1" latinLnBrk="0" hangingPunct="1">
      <a:defRPr kumimoji="1" sz="2053" kern="1200">
        <a:solidFill>
          <a:schemeClr val="tx1"/>
        </a:solidFill>
        <a:latin typeface="+mn-lt"/>
        <a:ea typeface="+mn-ea"/>
        <a:cs typeface="+mn-cs"/>
      </a:defRPr>
    </a:lvl1pPr>
    <a:lvl2pPr marL="521437" algn="l" defTabSz="1042873" rtl="0" eaLnBrk="1" latinLnBrk="0" hangingPunct="1">
      <a:defRPr kumimoji="1" sz="2053" kern="1200">
        <a:solidFill>
          <a:schemeClr val="tx1"/>
        </a:solidFill>
        <a:latin typeface="+mn-lt"/>
        <a:ea typeface="+mn-ea"/>
        <a:cs typeface="+mn-cs"/>
      </a:defRPr>
    </a:lvl2pPr>
    <a:lvl3pPr marL="1042873" algn="l" defTabSz="1042873" rtl="0" eaLnBrk="1" latinLnBrk="0" hangingPunct="1">
      <a:defRPr kumimoji="1" sz="2053" kern="1200">
        <a:solidFill>
          <a:schemeClr val="tx1"/>
        </a:solidFill>
        <a:latin typeface="+mn-lt"/>
        <a:ea typeface="+mn-ea"/>
        <a:cs typeface="+mn-cs"/>
      </a:defRPr>
    </a:lvl3pPr>
    <a:lvl4pPr marL="1564310" algn="l" defTabSz="1042873" rtl="0" eaLnBrk="1" latinLnBrk="0" hangingPunct="1">
      <a:defRPr kumimoji="1" sz="2053" kern="1200">
        <a:solidFill>
          <a:schemeClr val="tx1"/>
        </a:solidFill>
        <a:latin typeface="+mn-lt"/>
        <a:ea typeface="+mn-ea"/>
        <a:cs typeface="+mn-cs"/>
      </a:defRPr>
    </a:lvl4pPr>
    <a:lvl5pPr marL="2085746" algn="l" defTabSz="1042873" rtl="0" eaLnBrk="1" latinLnBrk="0" hangingPunct="1">
      <a:defRPr kumimoji="1" sz="2053" kern="1200">
        <a:solidFill>
          <a:schemeClr val="tx1"/>
        </a:solidFill>
        <a:latin typeface="+mn-lt"/>
        <a:ea typeface="+mn-ea"/>
        <a:cs typeface="+mn-cs"/>
      </a:defRPr>
    </a:lvl5pPr>
    <a:lvl6pPr marL="2607183" algn="l" defTabSz="1042873" rtl="0" eaLnBrk="1" latinLnBrk="0" hangingPunct="1">
      <a:defRPr kumimoji="1" sz="2053" kern="1200">
        <a:solidFill>
          <a:schemeClr val="tx1"/>
        </a:solidFill>
        <a:latin typeface="+mn-lt"/>
        <a:ea typeface="+mn-ea"/>
        <a:cs typeface="+mn-cs"/>
      </a:defRPr>
    </a:lvl6pPr>
    <a:lvl7pPr marL="3128620" algn="l" defTabSz="1042873" rtl="0" eaLnBrk="1" latinLnBrk="0" hangingPunct="1">
      <a:defRPr kumimoji="1" sz="2053" kern="1200">
        <a:solidFill>
          <a:schemeClr val="tx1"/>
        </a:solidFill>
        <a:latin typeface="+mn-lt"/>
        <a:ea typeface="+mn-ea"/>
        <a:cs typeface="+mn-cs"/>
      </a:defRPr>
    </a:lvl7pPr>
    <a:lvl8pPr marL="3650056" algn="l" defTabSz="1042873" rtl="0" eaLnBrk="1" latinLnBrk="0" hangingPunct="1">
      <a:defRPr kumimoji="1" sz="2053" kern="1200">
        <a:solidFill>
          <a:schemeClr val="tx1"/>
        </a:solidFill>
        <a:latin typeface="+mn-lt"/>
        <a:ea typeface="+mn-ea"/>
        <a:cs typeface="+mn-cs"/>
      </a:defRPr>
    </a:lvl8pPr>
    <a:lvl9pPr marL="4171493" algn="l" defTabSz="1042873" rtl="0" eaLnBrk="1" latinLnBrk="0" hangingPunct="1">
      <a:defRPr kumimoji="1"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90" userDrawn="1">
          <p15:clr>
            <a:srgbClr val="A4A3A4"/>
          </p15:clr>
        </p15:guide>
        <p15:guide id="2" pos="238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ミントはり灸院スタッフ" initials="ミ" lastIdx="14" clrIdx="0">
    <p:extLst>
      <p:ext uri="{19B8F6BF-5375-455C-9EA6-DF929625EA0E}">
        <p15:presenceInfo xmlns:p15="http://schemas.microsoft.com/office/powerpoint/2012/main" userId="2d01c1d53edd67c9" providerId="Windows Live"/>
      </p:ext>
    </p:extLst>
  </p:cmAuthor>
  <p:cmAuthor id="2" name="森本 賢司" initials="森本" lastIdx="4" clrIdx="1">
    <p:extLst>
      <p:ext uri="{19B8F6BF-5375-455C-9EA6-DF929625EA0E}">
        <p15:presenceInfo xmlns:p15="http://schemas.microsoft.com/office/powerpoint/2012/main" userId="4e264e0c89b1b0f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D7A7"/>
    <a:srgbClr val="FF9900"/>
    <a:srgbClr val="41719C"/>
    <a:srgbClr val="FF9999"/>
    <a:srgbClr val="0000CC"/>
    <a:srgbClr val="663300"/>
    <a:srgbClr val="FF0066"/>
    <a:srgbClr val="FF66FF"/>
    <a:srgbClr val="FFCC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59" autoAdjust="0"/>
    <p:restoredTop sz="95214" autoAdjust="0"/>
  </p:normalViewPr>
  <p:slideViewPr>
    <p:cSldViewPr snapToGrid="0">
      <p:cViewPr varScale="1">
        <p:scale>
          <a:sx n="75" d="100"/>
          <a:sy n="75" d="100"/>
        </p:scale>
        <p:origin x="3240" y="78"/>
      </p:cViewPr>
      <p:guideLst>
        <p:guide orient="horz" pos="3390"/>
        <p:guide pos="2381"/>
      </p:guideLst>
    </p:cSldViewPr>
  </p:slideViewPr>
  <p:notesTextViewPr>
    <p:cViewPr>
      <p:scale>
        <a:sx n="50" d="100"/>
        <a:sy n="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EC6E84-7F54-464D-9FBF-1663C6BAEA59}"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kumimoji="1" lang="ja-JP" altLang="en-US"/>
        </a:p>
      </dgm:t>
    </dgm:pt>
    <dgm:pt modelId="{27E9FB2C-C3CE-46D7-9AD0-B939B2590C6B}">
      <dgm:prSet/>
      <dgm:spPr>
        <a:solidFill>
          <a:schemeClr val="accent6">
            <a:lumMod val="60000"/>
            <a:lumOff val="40000"/>
          </a:schemeClr>
        </a:solidFill>
      </dgm:spPr>
      <dgm:t>
        <a:bodyPr/>
        <a:lstStyle/>
        <a:p>
          <a:r>
            <a:rPr kumimoji="1" lang="ja-JP" dirty="0">
              <a:latin typeface="あんずもじ奏" panose="02000600000000000000" pitchFamily="2" charset="-128"/>
              <a:ea typeface="あんずもじ奏" panose="02000600000000000000" pitchFamily="2" charset="-128"/>
            </a:rPr>
            <a:t>ミントニュース</a:t>
          </a:r>
          <a:endParaRPr lang="ja-JP" dirty="0">
            <a:latin typeface="あんずもじ奏" panose="02000600000000000000" pitchFamily="2" charset="-128"/>
            <a:ea typeface="あんずもじ奏" panose="02000600000000000000" pitchFamily="2" charset="-128"/>
          </a:endParaRPr>
        </a:p>
      </dgm:t>
    </dgm:pt>
    <dgm:pt modelId="{2BEF1D3F-C7FC-4F4B-AC44-9B62B4686BEB}" type="parTrans" cxnId="{D351CDCF-B12F-4DAB-84C8-0FB4913BE64D}">
      <dgm:prSet/>
      <dgm:spPr/>
      <dgm:t>
        <a:bodyPr/>
        <a:lstStyle/>
        <a:p>
          <a:endParaRPr kumimoji="1" lang="ja-JP" altLang="en-US"/>
        </a:p>
      </dgm:t>
    </dgm:pt>
    <dgm:pt modelId="{C9EF80AA-EDAA-4233-B514-4B4359ED65DD}" type="sibTrans" cxnId="{D351CDCF-B12F-4DAB-84C8-0FB4913BE64D}">
      <dgm:prSet/>
      <dgm:spPr/>
      <dgm:t>
        <a:bodyPr/>
        <a:lstStyle/>
        <a:p>
          <a:endParaRPr kumimoji="1" lang="ja-JP" altLang="en-US"/>
        </a:p>
      </dgm:t>
    </dgm:pt>
    <dgm:pt modelId="{8028622D-6A7C-4CB3-87DF-E07B35B70B99}" type="pres">
      <dgm:prSet presAssocID="{E9EC6E84-7F54-464D-9FBF-1663C6BAEA59}" presName="linearFlow" presStyleCnt="0">
        <dgm:presLayoutVars>
          <dgm:dir/>
          <dgm:resizeHandles val="exact"/>
        </dgm:presLayoutVars>
      </dgm:prSet>
      <dgm:spPr/>
      <dgm:t>
        <a:bodyPr/>
        <a:lstStyle/>
        <a:p>
          <a:endParaRPr kumimoji="1" lang="ja-JP" altLang="en-US"/>
        </a:p>
      </dgm:t>
    </dgm:pt>
    <dgm:pt modelId="{84B6FA0A-7AAD-4D05-896B-DB23D24298EF}" type="pres">
      <dgm:prSet presAssocID="{27E9FB2C-C3CE-46D7-9AD0-B939B2590C6B}" presName="composite" presStyleCnt="0"/>
      <dgm:spPr/>
    </dgm:pt>
    <dgm:pt modelId="{DEAE6999-4FBA-4106-B898-408FB2BF79F3}" type="pres">
      <dgm:prSet presAssocID="{27E9FB2C-C3CE-46D7-9AD0-B939B2590C6B}" presName="imgShp" presStyleLbl="fgImgPlace1" presStyleIdx="0" presStyleCnt="1"/>
      <dgm:spPr>
        <a:blipFill>
          <a:blip xmlns:r="http://schemas.openxmlformats.org/officeDocument/2006/relationships" r:embed="rId1"/>
          <a:srcRect/>
          <a:stretch>
            <a:fillRect/>
          </a:stretch>
        </a:blipFill>
        <a:ln>
          <a:noFill/>
        </a:ln>
      </dgm:spPr>
    </dgm:pt>
    <dgm:pt modelId="{E7939A2D-20CE-4CBF-A466-E044F4EC6EE7}" type="pres">
      <dgm:prSet presAssocID="{27E9FB2C-C3CE-46D7-9AD0-B939B2590C6B}" presName="txShp" presStyleLbl="node1" presStyleIdx="0" presStyleCnt="1" custScaleX="129383" custLinFactNeighborX="8944">
        <dgm:presLayoutVars>
          <dgm:bulletEnabled val="1"/>
        </dgm:presLayoutVars>
      </dgm:prSet>
      <dgm:spPr/>
      <dgm:t>
        <a:bodyPr/>
        <a:lstStyle/>
        <a:p>
          <a:endParaRPr kumimoji="1" lang="ja-JP" altLang="en-US"/>
        </a:p>
      </dgm:t>
    </dgm:pt>
  </dgm:ptLst>
  <dgm:cxnLst>
    <dgm:cxn modelId="{D351CDCF-B12F-4DAB-84C8-0FB4913BE64D}" srcId="{E9EC6E84-7F54-464D-9FBF-1663C6BAEA59}" destId="{27E9FB2C-C3CE-46D7-9AD0-B939B2590C6B}" srcOrd="0" destOrd="0" parTransId="{2BEF1D3F-C7FC-4F4B-AC44-9B62B4686BEB}" sibTransId="{C9EF80AA-EDAA-4233-B514-4B4359ED65DD}"/>
    <dgm:cxn modelId="{083F430D-36AC-47E6-B2AA-1FDAFEE8FB70}" type="presOf" srcId="{27E9FB2C-C3CE-46D7-9AD0-B939B2590C6B}" destId="{E7939A2D-20CE-4CBF-A466-E044F4EC6EE7}" srcOrd="0" destOrd="0" presId="urn:microsoft.com/office/officeart/2005/8/layout/vList3"/>
    <dgm:cxn modelId="{E5978782-029F-45C2-880D-F53F1914E94F}" type="presOf" srcId="{E9EC6E84-7F54-464D-9FBF-1663C6BAEA59}" destId="{8028622D-6A7C-4CB3-87DF-E07B35B70B99}" srcOrd="0" destOrd="0" presId="urn:microsoft.com/office/officeart/2005/8/layout/vList3"/>
    <dgm:cxn modelId="{292A7F0E-D380-4706-A229-0DF66BF710E4}" type="presParOf" srcId="{8028622D-6A7C-4CB3-87DF-E07B35B70B99}" destId="{84B6FA0A-7AAD-4D05-896B-DB23D24298EF}" srcOrd="0" destOrd="0" presId="urn:microsoft.com/office/officeart/2005/8/layout/vList3"/>
    <dgm:cxn modelId="{4D392D51-8357-4005-BC9F-30005E60B01D}" type="presParOf" srcId="{84B6FA0A-7AAD-4D05-896B-DB23D24298EF}" destId="{DEAE6999-4FBA-4106-B898-408FB2BF79F3}" srcOrd="0" destOrd="0" presId="urn:microsoft.com/office/officeart/2005/8/layout/vList3"/>
    <dgm:cxn modelId="{F0E0D0C8-7CFC-41AE-B24D-666FA4EC84B1}" type="presParOf" srcId="{84B6FA0A-7AAD-4D05-896B-DB23D24298EF}" destId="{E7939A2D-20CE-4CBF-A466-E044F4EC6EE7}" srcOrd="1" destOrd="0" presId="urn:microsoft.com/office/officeart/2005/8/layout/vLis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39A2D-20CE-4CBF-A466-E044F4EC6EE7}">
      <dsp:nvSpPr>
        <dsp:cNvPr id="0" name=""/>
        <dsp:cNvSpPr/>
      </dsp:nvSpPr>
      <dsp:spPr>
        <a:xfrm rot="10800000">
          <a:off x="199995" y="0"/>
          <a:ext cx="1234024" cy="338554"/>
        </a:xfrm>
        <a:prstGeom prst="homePlate">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293" tIns="53340" rIns="99568" bIns="53340" numCol="1" spcCol="1270" anchor="ctr" anchorCtr="0">
          <a:noAutofit/>
        </a:bodyPr>
        <a:lstStyle/>
        <a:p>
          <a:pPr lvl="0" algn="ctr" defTabSz="622300">
            <a:lnSpc>
              <a:spcPct val="90000"/>
            </a:lnSpc>
            <a:spcBef>
              <a:spcPct val="0"/>
            </a:spcBef>
            <a:spcAft>
              <a:spcPct val="35000"/>
            </a:spcAft>
          </a:pPr>
          <a:r>
            <a:rPr kumimoji="1" lang="ja-JP" sz="1400" kern="1200" dirty="0">
              <a:latin typeface="あんずもじ奏" panose="02000600000000000000" pitchFamily="2" charset="-128"/>
              <a:ea typeface="あんずもじ奏" panose="02000600000000000000" pitchFamily="2" charset="-128"/>
            </a:rPr>
            <a:t>ミントニュース</a:t>
          </a:r>
          <a:endParaRPr lang="ja-JP" sz="1400" kern="1200" dirty="0">
            <a:latin typeface="あんずもじ奏" panose="02000600000000000000" pitchFamily="2" charset="-128"/>
            <a:ea typeface="あんずもじ奏" panose="02000600000000000000" pitchFamily="2" charset="-128"/>
          </a:endParaRPr>
        </a:p>
      </dsp:txBody>
      <dsp:txXfrm rot="10800000">
        <a:off x="284633" y="0"/>
        <a:ext cx="1149386" cy="338554"/>
      </dsp:txXfrm>
    </dsp:sp>
    <dsp:sp modelId="{DEAE6999-4FBA-4106-B898-408FB2BF79F3}">
      <dsp:nvSpPr>
        <dsp:cNvPr id="0" name=""/>
        <dsp:cNvSpPr/>
      </dsp:nvSpPr>
      <dsp:spPr>
        <a:xfrm>
          <a:off x="85536" y="0"/>
          <a:ext cx="338554" cy="338554"/>
        </a:xfrm>
        <a:prstGeom prst="ellipse">
          <a:avLst/>
        </a:prstGeom>
        <a:blipFill>
          <a:blip xmlns:r="http://schemas.openxmlformats.org/officeDocument/2006/relationships" r:embed="rId1"/>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1"/>
            <a:ext cx="3078427" cy="513508"/>
          </a:xfrm>
          <a:prstGeom prst="rect">
            <a:avLst/>
          </a:prstGeom>
        </p:spPr>
        <p:txBody>
          <a:bodyPr vert="horz" lIns="99036" tIns="49519" rIns="99036" bIns="4951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4" y="1"/>
            <a:ext cx="3078427" cy="513508"/>
          </a:xfrm>
          <a:prstGeom prst="rect">
            <a:avLst/>
          </a:prstGeom>
        </p:spPr>
        <p:txBody>
          <a:bodyPr vert="horz" lIns="99036" tIns="49519" rIns="99036" bIns="49519" rtlCol="0"/>
          <a:lstStyle>
            <a:lvl1pPr algn="r">
              <a:defRPr sz="1300"/>
            </a:lvl1pPr>
          </a:lstStyle>
          <a:p>
            <a:fld id="{F8C4ABE0-DF00-4CD1-911F-3E7B33BD1B8E}" type="datetimeFigureOut">
              <a:rPr kumimoji="1" lang="ja-JP" altLang="en-US" smtClean="0"/>
              <a:pPr/>
              <a:t>2021/10/22</a:t>
            </a:fld>
            <a:endParaRPr kumimoji="1" lang="ja-JP" altLang="en-US"/>
          </a:p>
        </p:txBody>
      </p:sp>
      <p:sp>
        <p:nvSpPr>
          <p:cNvPr id="4" name="スライド イメージ プレースホルダー 3"/>
          <p:cNvSpPr>
            <a:spLocks noGrp="1" noRot="1" noChangeAspect="1"/>
          </p:cNvSpPr>
          <p:nvPr>
            <p:ph type="sldImg" idx="2"/>
          </p:nvPr>
        </p:nvSpPr>
        <p:spPr>
          <a:xfrm>
            <a:off x="2330450" y="1279525"/>
            <a:ext cx="2443163" cy="3454400"/>
          </a:xfrm>
          <a:prstGeom prst="rect">
            <a:avLst/>
          </a:prstGeom>
          <a:noFill/>
          <a:ln w="12700">
            <a:solidFill>
              <a:prstClr val="black"/>
            </a:solidFill>
          </a:ln>
        </p:spPr>
        <p:txBody>
          <a:bodyPr vert="horz" lIns="99036" tIns="49519" rIns="99036" bIns="49519" rtlCol="0" anchor="ctr"/>
          <a:lstStyle/>
          <a:p>
            <a:endParaRPr lang="ja-JP" altLang="en-US"/>
          </a:p>
        </p:txBody>
      </p:sp>
      <p:sp>
        <p:nvSpPr>
          <p:cNvPr id="5" name="ノート プレースホルダー 4"/>
          <p:cNvSpPr>
            <a:spLocks noGrp="1"/>
          </p:cNvSpPr>
          <p:nvPr>
            <p:ph type="body" sz="quarter" idx="3"/>
          </p:nvPr>
        </p:nvSpPr>
        <p:spPr>
          <a:xfrm>
            <a:off x="710407" y="4925408"/>
            <a:ext cx="5683250" cy="4029879"/>
          </a:xfrm>
          <a:prstGeom prst="rect">
            <a:avLst/>
          </a:prstGeom>
        </p:spPr>
        <p:txBody>
          <a:bodyPr vert="horz" lIns="99036" tIns="49519" rIns="99036" bIns="4951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721110"/>
            <a:ext cx="3078427" cy="513507"/>
          </a:xfrm>
          <a:prstGeom prst="rect">
            <a:avLst/>
          </a:prstGeom>
        </p:spPr>
        <p:txBody>
          <a:bodyPr vert="horz" lIns="99036" tIns="49519" rIns="99036" bIns="4951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4" y="9721110"/>
            <a:ext cx="3078427" cy="513507"/>
          </a:xfrm>
          <a:prstGeom prst="rect">
            <a:avLst/>
          </a:prstGeom>
        </p:spPr>
        <p:txBody>
          <a:bodyPr vert="horz" lIns="99036" tIns="49519" rIns="99036" bIns="49519" rtlCol="0" anchor="b"/>
          <a:lstStyle>
            <a:lvl1pPr algn="r">
              <a:defRPr sz="1300"/>
            </a:lvl1pPr>
          </a:lstStyle>
          <a:p>
            <a:fld id="{61A6DD29-2A7A-4527-AE18-12B619FB56ED}" type="slidenum">
              <a:rPr kumimoji="1" lang="ja-JP" altLang="en-US" smtClean="0"/>
              <a:pPr/>
              <a:t>‹#›</a:t>
            </a:fld>
            <a:endParaRPr kumimoji="1" lang="ja-JP" altLang="en-US"/>
          </a:p>
        </p:txBody>
      </p:sp>
    </p:spTree>
    <p:extLst>
      <p:ext uri="{BB962C8B-B14F-4D97-AF65-F5344CB8AC3E}">
        <p14:creationId xmlns:p14="http://schemas.microsoft.com/office/powerpoint/2010/main" val="328265668"/>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330450" y="1279525"/>
            <a:ext cx="2443163" cy="3454400"/>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A6DD29-2A7A-4527-AE18-12B619FB56ED}" type="slidenum">
              <a:rPr kumimoji="1" lang="ja-JP" altLang="en-US" smtClean="0"/>
              <a:pPr/>
              <a:t>1</a:t>
            </a:fld>
            <a:endParaRPr kumimoji="1" lang="ja-JP" altLang="en-US"/>
          </a:p>
        </p:txBody>
      </p:sp>
    </p:spTree>
    <p:extLst>
      <p:ext uri="{BB962C8B-B14F-4D97-AF65-F5344CB8AC3E}">
        <p14:creationId xmlns:p14="http://schemas.microsoft.com/office/powerpoint/2010/main" val="631792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61A6DD29-2A7A-4527-AE18-12B619FB56ED}" type="slidenum">
              <a:rPr kumimoji="1" lang="ja-JP" altLang="en-US" smtClean="0"/>
              <a:pPr/>
              <a:t>2</a:t>
            </a:fld>
            <a:endParaRPr kumimoji="1" lang="ja-JP" altLang="en-US"/>
          </a:p>
        </p:txBody>
      </p:sp>
    </p:spTree>
    <p:extLst>
      <p:ext uri="{BB962C8B-B14F-4D97-AF65-F5344CB8AC3E}">
        <p14:creationId xmlns:p14="http://schemas.microsoft.com/office/powerpoint/2010/main" val="1265112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462B11D-1930-48DF-9B60-34F3E40A7099}" type="datetimeFigureOut">
              <a:rPr kumimoji="1" lang="ja-JP" altLang="en-US" smtClean="0"/>
              <a:pPr/>
              <a:t>2021/10/22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974A2C-C0CC-4955-A067-AEC6D608703C}" type="slidenum">
              <a:rPr kumimoji="1" lang="ja-JP" altLang="en-US" smtClean="0"/>
              <a:pPr/>
              <a:t>‹#›</a:t>
            </a:fld>
            <a:endParaRPr kumimoji="1" lang="ja-JP" altLang="en-US"/>
          </a:p>
        </p:txBody>
      </p:sp>
    </p:spTree>
    <p:extLst>
      <p:ext uri="{BB962C8B-B14F-4D97-AF65-F5344CB8AC3E}">
        <p14:creationId xmlns:p14="http://schemas.microsoft.com/office/powerpoint/2010/main" val="3409065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62B11D-1930-48DF-9B60-34F3E40A7099}" type="datetimeFigureOut">
              <a:rPr kumimoji="1" lang="ja-JP" altLang="en-US" smtClean="0"/>
              <a:pPr/>
              <a:t>2021/10/22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974A2C-C0CC-4955-A067-AEC6D608703C}" type="slidenum">
              <a:rPr kumimoji="1" lang="ja-JP" altLang="en-US" smtClean="0"/>
              <a:pPr/>
              <a:t>‹#›</a:t>
            </a:fld>
            <a:endParaRPr kumimoji="1" lang="ja-JP" altLang="en-US"/>
          </a:p>
        </p:txBody>
      </p:sp>
    </p:spTree>
    <p:extLst>
      <p:ext uri="{BB962C8B-B14F-4D97-AF65-F5344CB8AC3E}">
        <p14:creationId xmlns:p14="http://schemas.microsoft.com/office/powerpoint/2010/main" val="1690919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62B11D-1930-48DF-9B60-34F3E40A7099}" type="datetimeFigureOut">
              <a:rPr kumimoji="1" lang="ja-JP" altLang="en-US" smtClean="0"/>
              <a:pPr/>
              <a:t>2021/10/22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974A2C-C0CC-4955-A067-AEC6D608703C}" type="slidenum">
              <a:rPr kumimoji="1" lang="ja-JP" altLang="en-US" smtClean="0"/>
              <a:pPr/>
              <a:t>‹#›</a:t>
            </a:fld>
            <a:endParaRPr kumimoji="1" lang="ja-JP" altLang="en-US"/>
          </a:p>
        </p:txBody>
      </p:sp>
    </p:spTree>
    <p:extLst>
      <p:ext uri="{BB962C8B-B14F-4D97-AF65-F5344CB8AC3E}">
        <p14:creationId xmlns:p14="http://schemas.microsoft.com/office/powerpoint/2010/main" val="3798371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462B11D-1930-48DF-9B60-34F3E40A7099}" type="datetimeFigureOut">
              <a:rPr kumimoji="1" lang="ja-JP" altLang="en-US" smtClean="0"/>
              <a:pPr/>
              <a:t>2021/10/22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974A2C-C0CC-4955-A067-AEC6D608703C}" type="slidenum">
              <a:rPr kumimoji="1" lang="ja-JP" altLang="en-US" smtClean="0"/>
              <a:pPr/>
              <a:t>‹#›</a:t>
            </a:fld>
            <a:endParaRPr kumimoji="1" lang="ja-JP" altLang="en-US"/>
          </a:p>
        </p:txBody>
      </p:sp>
    </p:spTree>
    <p:extLst>
      <p:ext uri="{BB962C8B-B14F-4D97-AF65-F5344CB8AC3E}">
        <p14:creationId xmlns:p14="http://schemas.microsoft.com/office/powerpoint/2010/main" val="1129807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462B11D-1930-48DF-9B60-34F3E40A7099}" type="datetimeFigureOut">
              <a:rPr kumimoji="1" lang="ja-JP" altLang="en-US" smtClean="0"/>
              <a:pPr/>
              <a:t>2021/10/22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8974A2C-C0CC-4955-A067-AEC6D608703C}" type="slidenum">
              <a:rPr kumimoji="1" lang="ja-JP" altLang="en-US" smtClean="0"/>
              <a:pPr/>
              <a:t>‹#›</a:t>
            </a:fld>
            <a:endParaRPr kumimoji="1" lang="ja-JP" altLang="en-US"/>
          </a:p>
        </p:txBody>
      </p:sp>
    </p:spTree>
    <p:extLst>
      <p:ext uri="{BB962C8B-B14F-4D97-AF65-F5344CB8AC3E}">
        <p14:creationId xmlns:p14="http://schemas.microsoft.com/office/powerpoint/2010/main" val="418116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462B11D-1930-48DF-9B60-34F3E40A7099}" type="datetimeFigureOut">
              <a:rPr kumimoji="1" lang="ja-JP" altLang="en-US" smtClean="0"/>
              <a:pPr/>
              <a:t>2021/10/22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974A2C-C0CC-4955-A067-AEC6D608703C}" type="slidenum">
              <a:rPr kumimoji="1" lang="ja-JP" altLang="en-US" smtClean="0"/>
              <a:pPr/>
              <a:t>‹#›</a:t>
            </a:fld>
            <a:endParaRPr kumimoji="1" lang="ja-JP" altLang="en-US"/>
          </a:p>
        </p:txBody>
      </p:sp>
    </p:spTree>
    <p:extLst>
      <p:ext uri="{BB962C8B-B14F-4D97-AF65-F5344CB8AC3E}">
        <p14:creationId xmlns:p14="http://schemas.microsoft.com/office/powerpoint/2010/main" val="20086211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462B11D-1930-48DF-9B60-34F3E40A7099}" type="datetimeFigureOut">
              <a:rPr kumimoji="1" lang="ja-JP" altLang="en-US" smtClean="0"/>
              <a:pPr/>
              <a:t>2021/10/22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8974A2C-C0CC-4955-A067-AEC6D608703C}" type="slidenum">
              <a:rPr kumimoji="1" lang="ja-JP" altLang="en-US" smtClean="0"/>
              <a:pPr/>
              <a:t>‹#›</a:t>
            </a:fld>
            <a:endParaRPr kumimoji="1" lang="ja-JP" altLang="en-US"/>
          </a:p>
        </p:txBody>
      </p:sp>
    </p:spTree>
    <p:extLst>
      <p:ext uri="{BB962C8B-B14F-4D97-AF65-F5344CB8AC3E}">
        <p14:creationId xmlns:p14="http://schemas.microsoft.com/office/powerpoint/2010/main" val="31600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462B11D-1930-48DF-9B60-34F3E40A7099}" type="datetimeFigureOut">
              <a:rPr kumimoji="1" lang="ja-JP" altLang="en-US" smtClean="0"/>
              <a:pPr/>
              <a:t>2021/10/22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8974A2C-C0CC-4955-A067-AEC6D608703C}" type="slidenum">
              <a:rPr kumimoji="1" lang="ja-JP" altLang="en-US" smtClean="0"/>
              <a:pPr/>
              <a:t>‹#›</a:t>
            </a:fld>
            <a:endParaRPr kumimoji="1" lang="ja-JP" altLang="en-US"/>
          </a:p>
        </p:txBody>
      </p:sp>
    </p:spTree>
    <p:extLst>
      <p:ext uri="{BB962C8B-B14F-4D97-AF65-F5344CB8AC3E}">
        <p14:creationId xmlns:p14="http://schemas.microsoft.com/office/powerpoint/2010/main" val="405637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62B11D-1930-48DF-9B60-34F3E40A7099}" type="datetimeFigureOut">
              <a:rPr kumimoji="1" lang="ja-JP" altLang="en-US" smtClean="0"/>
              <a:pPr/>
              <a:t>2021/10/22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8974A2C-C0CC-4955-A067-AEC6D608703C}" type="slidenum">
              <a:rPr kumimoji="1" lang="ja-JP" altLang="en-US" smtClean="0"/>
              <a:pPr/>
              <a:t>‹#›</a:t>
            </a:fld>
            <a:endParaRPr kumimoji="1" lang="ja-JP" altLang="en-US"/>
          </a:p>
        </p:txBody>
      </p:sp>
    </p:spTree>
    <p:extLst>
      <p:ext uri="{BB962C8B-B14F-4D97-AF65-F5344CB8AC3E}">
        <p14:creationId xmlns:p14="http://schemas.microsoft.com/office/powerpoint/2010/main" val="1279535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62B11D-1930-48DF-9B60-34F3E40A7099}" type="datetimeFigureOut">
              <a:rPr kumimoji="1" lang="ja-JP" altLang="en-US" smtClean="0"/>
              <a:pPr/>
              <a:t>2021/10/22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974A2C-C0CC-4955-A067-AEC6D608703C}" type="slidenum">
              <a:rPr kumimoji="1" lang="ja-JP" altLang="en-US" smtClean="0"/>
              <a:pPr/>
              <a:t>‹#›</a:t>
            </a:fld>
            <a:endParaRPr kumimoji="1" lang="ja-JP" altLang="en-US"/>
          </a:p>
        </p:txBody>
      </p:sp>
    </p:spTree>
    <p:extLst>
      <p:ext uri="{BB962C8B-B14F-4D97-AF65-F5344CB8AC3E}">
        <p14:creationId xmlns:p14="http://schemas.microsoft.com/office/powerpoint/2010/main" val="143924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462B11D-1930-48DF-9B60-34F3E40A7099}" type="datetimeFigureOut">
              <a:rPr kumimoji="1" lang="ja-JP" altLang="en-US" smtClean="0"/>
              <a:pPr/>
              <a:t>2021/10/22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8974A2C-C0CC-4955-A067-AEC6D608703C}" type="slidenum">
              <a:rPr kumimoji="1" lang="ja-JP" altLang="en-US" smtClean="0"/>
              <a:pPr/>
              <a:t>‹#›</a:t>
            </a:fld>
            <a:endParaRPr kumimoji="1" lang="ja-JP" altLang="en-US"/>
          </a:p>
        </p:txBody>
      </p:sp>
    </p:spTree>
    <p:extLst>
      <p:ext uri="{BB962C8B-B14F-4D97-AF65-F5344CB8AC3E}">
        <p14:creationId xmlns:p14="http://schemas.microsoft.com/office/powerpoint/2010/main" val="1459044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9462B11D-1930-48DF-9B60-34F3E40A7099}" type="datetimeFigureOut">
              <a:rPr kumimoji="1" lang="ja-JP" altLang="en-US" smtClean="0"/>
              <a:pPr/>
              <a:t>2021/10/22</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E8974A2C-C0CC-4955-A067-AEC6D608703C}" type="slidenum">
              <a:rPr kumimoji="1" lang="ja-JP" altLang="en-US" smtClean="0"/>
              <a:pPr/>
              <a:t>‹#›</a:t>
            </a:fld>
            <a:endParaRPr kumimoji="1" lang="ja-JP" altLang="en-US"/>
          </a:p>
        </p:txBody>
      </p:sp>
    </p:spTree>
    <p:extLst>
      <p:ext uri="{BB962C8B-B14F-4D97-AF65-F5344CB8AC3E}">
        <p14:creationId xmlns:p14="http://schemas.microsoft.com/office/powerpoint/2010/main" val="27214286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diagramData" Target="../diagrams/data1.xml"/><Relationship Id="rId18" Type="http://schemas.openxmlformats.org/officeDocument/2006/relationships/image" Target="../media/image12.png"/><Relationship Id="rId3" Type="http://schemas.openxmlformats.org/officeDocument/2006/relationships/image" Target="../media/image1.jpeg"/><Relationship Id="rId21" Type="http://schemas.openxmlformats.org/officeDocument/2006/relationships/image" Target="../media/image15.PNG"/><Relationship Id="rId7" Type="http://schemas.openxmlformats.org/officeDocument/2006/relationships/image" Target="../media/image5.png"/><Relationship Id="rId12" Type="http://schemas.openxmlformats.org/officeDocument/2006/relationships/image" Target="../media/image10.png"/><Relationship Id="rId17" Type="http://schemas.microsoft.com/office/2007/relationships/diagramDrawing" Target="../diagrams/drawing1.xml"/><Relationship Id="rId2" Type="http://schemas.openxmlformats.org/officeDocument/2006/relationships/notesSlide" Target="../notesSlides/notesSlide1.xml"/><Relationship Id="rId16" Type="http://schemas.openxmlformats.org/officeDocument/2006/relationships/diagramColors" Target="../diagrams/colors1.xml"/><Relationship Id="rId20"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diagramQuickStyle" Target="../diagrams/quickStyle1.xml"/><Relationship Id="rId10" Type="http://schemas.openxmlformats.org/officeDocument/2006/relationships/image" Target="../media/image8.png"/><Relationship Id="rId19" Type="http://schemas.openxmlformats.org/officeDocument/2006/relationships/image" Target="../media/image13.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diagramLayout" Target="../diagrams/layout1.xml"/><Relationship Id="rId22" Type="http://schemas.openxmlformats.org/officeDocument/2006/relationships/image" Target="../media/image16.jpe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1.png"/><Relationship Id="rId26" Type="http://schemas.openxmlformats.org/officeDocument/2006/relationships/image" Target="../media/image37.png"/><Relationship Id="rId3" Type="http://schemas.openxmlformats.org/officeDocument/2006/relationships/image" Target="../media/image17.png"/><Relationship Id="rId21" Type="http://schemas.openxmlformats.org/officeDocument/2006/relationships/image" Target="../media/image33.png"/><Relationship Id="rId34" Type="http://schemas.openxmlformats.org/officeDocument/2006/relationships/image" Target="../media/image44.jpeg"/><Relationship Id="rId7" Type="http://schemas.openxmlformats.org/officeDocument/2006/relationships/image" Target="../media/image21.jpeg"/><Relationship Id="rId12" Type="http://schemas.openxmlformats.org/officeDocument/2006/relationships/image" Target="../media/image26.png"/><Relationship Id="rId17" Type="http://schemas.openxmlformats.org/officeDocument/2006/relationships/image" Target="../media/image30.png"/><Relationship Id="rId25" Type="http://schemas.openxmlformats.org/officeDocument/2006/relationships/image" Target="../media/image36.PNG"/><Relationship Id="rId33" Type="http://schemas.openxmlformats.org/officeDocument/2006/relationships/image" Target="../media/image43.jpeg"/><Relationship Id="rId2" Type="http://schemas.openxmlformats.org/officeDocument/2006/relationships/notesSlide" Target="../notesSlides/notesSlide2.xml"/><Relationship Id="rId16" Type="http://schemas.openxmlformats.org/officeDocument/2006/relationships/image" Target="../media/image29.jpeg"/><Relationship Id="rId20" Type="http://schemas.openxmlformats.org/officeDocument/2006/relationships/image" Target="../media/image32.png"/><Relationship Id="rId29" Type="http://schemas.openxmlformats.org/officeDocument/2006/relationships/image" Target="../media/image40.jp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png"/><Relationship Id="rId24" Type="http://schemas.microsoft.com/office/2007/relationships/hdphoto" Target="../media/hdphoto3.wdp"/><Relationship Id="rId32" Type="http://schemas.openxmlformats.org/officeDocument/2006/relationships/image" Target="../media/image42.png"/><Relationship Id="rId5" Type="http://schemas.openxmlformats.org/officeDocument/2006/relationships/image" Target="../media/image19.png"/><Relationship Id="rId15" Type="http://schemas.openxmlformats.org/officeDocument/2006/relationships/image" Target="../media/image28.jpeg"/><Relationship Id="rId23" Type="http://schemas.openxmlformats.org/officeDocument/2006/relationships/image" Target="../media/image35.png"/><Relationship Id="rId28" Type="http://schemas.openxmlformats.org/officeDocument/2006/relationships/image" Target="../media/image39.jpeg"/><Relationship Id="rId36" Type="http://schemas.openxmlformats.org/officeDocument/2006/relationships/image" Target="../media/image46.jpeg"/><Relationship Id="rId10" Type="http://schemas.openxmlformats.org/officeDocument/2006/relationships/image" Target="../media/image24.png"/><Relationship Id="rId19" Type="http://schemas.microsoft.com/office/2007/relationships/hdphoto" Target="../media/hdphoto2.wdp"/><Relationship Id="rId31" Type="http://schemas.microsoft.com/office/2007/relationships/hdphoto" Target="../media/hdphoto4.wdp"/><Relationship Id="rId4" Type="http://schemas.openxmlformats.org/officeDocument/2006/relationships/image" Target="../media/image18.png"/><Relationship Id="rId9" Type="http://schemas.openxmlformats.org/officeDocument/2006/relationships/image" Target="../media/image23.png"/><Relationship Id="rId14" Type="http://schemas.microsoft.com/office/2007/relationships/hdphoto" Target="../media/hdphoto1.wdp"/><Relationship Id="rId22" Type="http://schemas.openxmlformats.org/officeDocument/2006/relationships/image" Target="../media/image34.jpeg"/><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a:extLst>
              <a:ext uri="{FF2B5EF4-FFF2-40B4-BE49-F238E27FC236}">
                <a16:creationId xmlns:a16="http://schemas.microsoft.com/office/drawing/2014/main" xmlns="" id="{EFEEBB5B-55EC-40BE-956D-6A7ABC93E8C4}"/>
              </a:ext>
            </a:extLst>
          </p:cNvPr>
          <p:cNvSpPr txBox="1"/>
          <p:nvPr/>
        </p:nvSpPr>
        <p:spPr>
          <a:xfrm>
            <a:off x="29213" y="6649041"/>
            <a:ext cx="3708244" cy="1631216"/>
          </a:xfrm>
          <a:prstGeom prst="rect">
            <a:avLst/>
          </a:prstGeom>
          <a:noFill/>
        </p:spPr>
        <p:txBody>
          <a:bodyPr wrap="square" rtlCol="0">
            <a:spAutoFit/>
          </a:bodyPr>
          <a:lstStyle/>
          <a:p>
            <a:r>
              <a:rPr lang="ja-JP" altLang="en-US" sz="1600" b="0" i="0" u="none" strike="noStrike" dirty="0">
                <a:solidFill>
                  <a:srgbClr val="FF0000"/>
                </a:solidFill>
                <a:effectLst/>
                <a:latin typeface="あんずもじ奏" panose="02000600000000000000" pitchFamily="2" charset="-128"/>
                <a:ea typeface="あんずもじ奏" panose="02000600000000000000" pitchFamily="2" charset="-128"/>
              </a:rPr>
              <a:t>　　　　　　　　　　眞殿先生の近況報告</a:t>
            </a:r>
            <a:r>
              <a:rPr lang="ja-JP" altLang="en-US" sz="1400" dirty="0">
                <a:solidFill>
                  <a:srgbClr val="000000"/>
                </a:solidFill>
                <a:latin typeface="あんずもじ奏" panose="02000600000000000000" pitchFamily="2" charset="-128"/>
                <a:ea typeface="あんずもじ奏" panose="02000600000000000000" pitchFamily="2" charset="-128"/>
              </a:rPr>
              <a:t>　　　　　　　　　　　　　</a:t>
            </a:r>
            <a:endParaRPr lang="en-US" altLang="ja-JP" sz="1400" dirty="0">
              <a:solidFill>
                <a:srgbClr val="000000"/>
              </a:solidFill>
              <a:latin typeface="あんずもじ奏" panose="02000600000000000000" pitchFamily="2" charset="-128"/>
              <a:ea typeface="あんずもじ奏" panose="02000600000000000000" pitchFamily="2" charset="-128"/>
            </a:endParaRPr>
          </a:p>
          <a:p>
            <a:r>
              <a:rPr lang="ja-JP" altLang="en-US" sz="1400" dirty="0">
                <a:solidFill>
                  <a:srgbClr val="000000"/>
                </a:solidFill>
                <a:latin typeface="あんずもじ奏" panose="02000600000000000000" pitchFamily="2" charset="-128"/>
                <a:ea typeface="あんずもじ奏" panose="02000600000000000000" pitchFamily="2" charset="-128"/>
              </a:rPr>
              <a:t>眞殿は最近、</a:t>
            </a:r>
            <a:r>
              <a:rPr lang="ja-JP" altLang="en-US" sz="1400" dirty="0">
                <a:solidFill>
                  <a:srgbClr val="FF0000"/>
                </a:solidFill>
                <a:latin typeface="あんずもじ奏" panose="02000600000000000000" pitchFamily="2" charset="-128"/>
                <a:ea typeface="あんずもじ奏" panose="02000600000000000000" pitchFamily="2" charset="-128"/>
              </a:rPr>
              <a:t>お掃除ロボット ルンバ</a:t>
            </a:r>
            <a:r>
              <a:rPr lang="ja-JP" altLang="en-US" sz="1400" dirty="0">
                <a:solidFill>
                  <a:srgbClr val="000000"/>
                </a:solidFill>
                <a:latin typeface="あんずもじ奏" panose="02000600000000000000" pitchFamily="2" charset="-128"/>
                <a:ea typeface="あんずもじ奏" panose="02000600000000000000" pitchFamily="2" charset="-128"/>
              </a:rPr>
              <a:t>を手に入れました！名前は「</a:t>
            </a:r>
            <a:r>
              <a:rPr lang="ja-JP" altLang="en-US" sz="1400" dirty="0">
                <a:solidFill>
                  <a:srgbClr val="FF0000"/>
                </a:solidFill>
                <a:latin typeface="あんずもじ奏" panose="02000600000000000000" pitchFamily="2" charset="-128"/>
                <a:ea typeface="あんずもじ奏" panose="02000600000000000000" pitchFamily="2" charset="-128"/>
              </a:rPr>
              <a:t>レックス</a:t>
            </a:r>
            <a:r>
              <a:rPr lang="ja-JP" altLang="en-US" sz="1400" dirty="0">
                <a:solidFill>
                  <a:srgbClr val="000000"/>
                </a:solidFill>
                <a:latin typeface="あんずもじ奏" panose="02000600000000000000" pitchFamily="2" charset="-128"/>
                <a:ea typeface="あんずもじ奏" panose="02000600000000000000" pitchFamily="2" charset="-128"/>
              </a:rPr>
              <a:t>」です。自動で家を</a:t>
            </a:r>
            <a:endParaRPr lang="en-US" altLang="ja-JP" sz="1400" dirty="0">
              <a:solidFill>
                <a:srgbClr val="000000"/>
              </a:solidFill>
              <a:latin typeface="あんずもじ奏" panose="02000600000000000000" pitchFamily="2" charset="-128"/>
              <a:ea typeface="あんずもじ奏" panose="02000600000000000000" pitchFamily="2" charset="-128"/>
            </a:endParaRPr>
          </a:p>
          <a:p>
            <a:r>
              <a:rPr lang="ja-JP" altLang="en-US" sz="1400" dirty="0">
                <a:solidFill>
                  <a:srgbClr val="000000"/>
                </a:solidFill>
                <a:latin typeface="あんずもじ奏" panose="02000600000000000000" pitchFamily="2" charset="-128"/>
                <a:ea typeface="あんずもじ奏" panose="02000600000000000000" pitchFamily="2" charset="-128"/>
              </a:rPr>
              <a:t>綺麗にしてくれて助かっています。</a:t>
            </a:r>
            <a:endParaRPr lang="en-US" altLang="ja-JP" sz="1400" dirty="0">
              <a:solidFill>
                <a:srgbClr val="000000"/>
              </a:solidFill>
              <a:latin typeface="あんずもじ奏" panose="02000600000000000000" pitchFamily="2" charset="-128"/>
              <a:ea typeface="あんずもじ奏" panose="02000600000000000000" pitchFamily="2" charset="-128"/>
            </a:endParaRPr>
          </a:p>
          <a:p>
            <a:r>
              <a:rPr lang="ja-JP" altLang="en-US" sz="1400" dirty="0">
                <a:solidFill>
                  <a:srgbClr val="000000"/>
                </a:solidFill>
                <a:latin typeface="あんずもじ奏" panose="02000600000000000000" pitchFamily="2" charset="-128"/>
                <a:ea typeface="あんずもじ奏" panose="02000600000000000000" pitchFamily="2" charset="-128"/>
              </a:rPr>
              <a:t>家の中を彷徨って、</a:t>
            </a:r>
            <a:r>
              <a:rPr lang="ja-JP" altLang="en-US" sz="1400" dirty="0">
                <a:solidFill>
                  <a:srgbClr val="FF0000"/>
                </a:solidFill>
                <a:latin typeface="あんずもじ奏" panose="02000600000000000000" pitchFamily="2" charset="-128"/>
                <a:ea typeface="あんずもじ奏" panose="02000600000000000000" pitchFamily="2" charset="-128"/>
              </a:rPr>
              <a:t>なかなかホームに</a:t>
            </a:r>
            <a:endParaRPr lang="en-US" altLang="ja-JP" sz="1400" dirty="0">
              <a:solidFill>
                <a:srgbClr val="FF0000"/>
              </a:solidFill>
              <a:latin typeface="あんずもじ奏" panose="02000600000000000000" pitchFamily="2" charset="-128"/>
              <a:ea typeface="あんずもじ奏" panose="02000600000000000000" pitchFamily="2" charset="-128"/>
            </a:endParaRPr>
          </a:p>
          <a:p>
            <a:r>
              <a:rPr lang="ja-JP" altLang="en-US" sz="1400" dirty="0">
                <a:solidFill>
                  <a:srgbClr val="FF0000"/>
                </a:solidFill>
                <a:latin typeface="あんずもじ奏" panose="02000600000000000000" pitchFamily="2" charset="-128"/>
                <a:ea typeface="あんずもじ奏" panose="02000600000000000000" pitchFamily="2" charset="-128"/>
              </a:rPr>
              <a:t>帰れない</a:t>
            </a:r>
            <a:r>
              <a:rPr lang="ja-JP" altLang="en-US" sz="1400" dirty="0">
                <a:solidFill>
                  <a:srgbClr val="000000"/>
                </a:solidFill>
                <a:latin typeface="あんずもじ奏" panose="02000600000000000000" pitchFamily="2" charset="-128"/>
                <a:ea typeface="あんずもじ奏" panose="02000600000000000000" pitchFamily="2" charset="-128"/>
              </a:rPr>
              <a:t>感じがかわいいです♪</a:t>
            </a:r>
            <a:endParaRPr lang="en-US" altLang="ja-JP" sz="1400" dirty="0">
              <a:solidFill>
                <a:srgbClr val="000000"/>
              </a:solidFill>
              <a:latin typeface="あんずもじ奏" panose="02000600000000000000" pitchFamily="2" charset="-128"/>
              <a:ea typeface="あんずもじ奏" panose="02000600000000000000" pitchFamily="2" charset="-128"/>
            </a:endParaRPr>
          </a:p>
          <a:p>
            <a:endParaRPr lang="en-US" altLang="ja-JP" sz="1400" dirty="0">
              <a:solidFill>
                <a:srgbClr val="000000"/>
              </a:solidFill>
              <a:latin typeface="あんずもじ奏" panose="02000600000000000000" pitchFamily="2" charset="-128"/>
              <a:ea typeface="あんずもじ奏" panose="02000600000000000000" pitchFamily="2" charset="-128"/>
            </a:endParaRPr>
          </a:p>
        </p:txBody>
      </p:sp>
      <p:pic>
        <p:nvPicPr>
          <p:cNvPr id="23" name="Picture 2" descr="「インスタグラム」の画像検索結果">
            <a:extLst>
              <a:ext uri="{FF2B5EF4-FFF2-40B4-BE49-F238E27FC236}">
                <a16:creationId xmlns:a16="http://schemas.microsoft.com/office/drawing/2014/main" xmlns="" id="{7CB3B93B-8DA2-45EC-B4EB-C9CC6774802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56245"/>
          <a:stretch/>
        </p:blipFill>
        <p:spPr bwMode="auto">
          <a:xfrm>
            <a:off x="3684569" y="8265533"/>
            <a:ext cx="564934" cy="617968"/>
          </a:xfrm>
          <a:prstGeom prst="rect">
            <a:avLst/>
          </a:prstGeom>
          <a:noFill/>
          <a:extLst>
            <a:ext uri="{909E8E84-426E-40DD-AFC4-6F175D3DCCD1}">
              <a14:hiddenFill xmlns:a14="http://schemas.microsoft.com/office/drawing/2010/main">
                <a:solidFill>
                  <a:srgbClr val="FFFFFF"/>
                </a:solidFill>
              </a14:hiddenFill>
            </a:ext>
          </a:extLst>
        </p:spPr>
      </p:pic>
      <p:sp>
        <p:nvSpPr>
          <p:cNvPr id="53" name="テキスト ボックス 52"/>
          <p:cNvSpPr txBox="1"/>
          <p:nvPr/>
        </p:nvSpPr>
        <p:spPr>
          <a:xfrm>
            <a:off x="3715692" y="1406191"/>
            <a:ext cx="2815334" cy="738664"/>
          </a:xfrm>
          <a:prstGeom prst="rect">
            <a:avLst/>
          </a:prstGeom>
          <a:noFill/>
        </p:spPr>
        <p:txBody>
          <a:bodyPr wrap="square" rtlCol="0">
            <a:spAutoFit/>
          </a:bodyPr>
          <a:lstStyle/>
          <a:p>
            <a:r>
              <a:rPr lang="ja-JP" altLang="en-US" sz="1400" dirty="0">
                <a:latin typeface="あんずもじ奏" panose="02000600000000000000" pitchFamily="2" charset="-128"/>
                <a:ea typeface="あんずもじ奏" panose="02000600000000000000" pitchFamily="2" charset="-128"/>
              </a:rPr>
              <a:t>診察時間　平日  </a:t>
            </a:r>
            <a:r>
              <a:rPr lang="en-US" altLang="ja-JP" sz="1400" dirty="0">
                <a:latin typeface="あんずもじ奏" panose="02000600000000000000" pitchFamily="2" charset="-128"/>
                <a:ea typeface="あんずもじ奏" panose="02000600000000000000" pitchFamily="2" charset="-128"/>
              </a:rPr>
              <a:t>10</a:t>
            </a:r>
            <a:r>
              <a:rPr lang="ja-JP" altLang="en-US" sz="1400" dirty="0">
                <a:latin typeface="あんずもじ奏" panose="02000600000000000000" pitchFamily="2" charset="-128"/>
                <a:ea typeface="あんずもじ奏" panose="02000600000000000000" pitchFamily="2" charset="-128"/>
              </a:rPr>
              <a:t>：</a:t>
            </a:r>
            <a:r>
              <a:rPr lang="en-US" altLang="ja-JP" sz="1400" dirty="0">
                <a:latin typeface="あんずもじ奏" panose="02000600000000000000" pitchFamily="2" charset="-128"/>
                <a:ea typeface="あんずもじ奏" panose="02000600000000000000" pitchFamily="2" charset="-128"/>
              </a:rPr>
              <a:t>00</a:t>
            </a:r>
            <a:r>
              <a:rPr lang="ja-JP" altLang="en-US" sz="1400" dirty="0">
                <a:latin typeface="あんずもじ奏" panose="02000600000000000000" pitchFamily="2" charset="-128"/>
                <a:ea typeface="あんずもじ奏" panose="02000600000000000000" pitchFamily="2" charset="-128"/>
              </a:rPr>
              <a:t>～</a:t>
            </a:r>
            <a:r>
              <a:rPr lang="en-US" altLang="ja-JP" sz="1400" dirty="0">
                <a:latin typeface="あんずもじ奏" panose="02000600000000000000" pitchFamily="2" charset="-128"/>
                <a:ea typeface="あんずもじ奏" panose="02000600000000000000" pitchFamily="2" charset="-128"/>
              </a:rPr>
              <a:t>20</a:t>
            </a:r>
            <a:r>
              <a:rPr lang="ja-JP" altLang="en-US" sz="1400" dirty="0">
                <a:latin typeface="あんずもじ奏" panose="02000600000000000000" pitchFamily="2" charset="-128"/>
                <a:ea typeface="あんずもじ奏" panose="02000600000000000000" pitchFamily="2" charset="-128"/>
              </a:rPr>
              <a:t>：</a:t>
            </a:r>
            <a:r>
              <a:rPr lang="en-US" altLang="ja-JP" sz="1400" dirty="0">
                <a:latin typeface="あんずもじ奏" panose="02000600000000000000" pitchFamily="2" charset="-128"/>
                <a:ea typeface="あんずもじ奏" panose="02000600000000000000" pitchFamily="2" charset="-128"/>
              </a:rPr>
              <a:t>00</a:t>
            </a:r>
            <a:r>
              <a:rPr lang="ja-JP" altLang="en-US" sz="1400" dirty="0">
                <a:latin typeface="あんずもじ奏" panose="02000600000000000000" pitchFamily="2" charset="-128"/>
                <a:ea typeface="あんずもじ奏" panose="02000600000000000000" pitchFamily="2" charset="-128"/>
              </a:rPr>
              <a:t>　</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　　　　　　 土曜日</a:t>
            </a:r>
            <a:r>
              <a:rPr lang="en-US" altLang="ja-JP" sz="1400" dirty="0">
                <a:latin typeface="あんずもじ奏" panose="02000600000000000000" pitchFamily="2" charset="-128"/>
                <a:ea typeface="あんずもじ奏" panose="02000600000000000000" pitchFamily="2" charset="-128"/>
              </a:rPr>
              <a:t>9</a:t>
            </a:r>
            <a:r>
              <a:rPr lang="ja-JP" altLang="en-US" sz="1400" dirty="0">
                <a:latin typeface="あんずもじ奏" panose="02000600000000000000" pitchFamily="2" charset="-128"/>
                <a:ea typeface="あんずもじ奏" panose="02000600000000000000" pitchFamily="2" charset="-128"/>
              </a:rPr>
              <a:t>：</a:t>
            </a:r>
            <a:r>
              <a:rPr lang="en-US" altLang="ja-JP" sz="1400" dirty="0">
                <a:latin typeface="あんずもじ奏" panose="02000600000000000000" pitchFamily="2" charset="-128"/>
                <a:ea typeface="あんずもじ奏" panose="02000600000000000000" pitchFamily="2" charset="-128"/>
              </a:rPr>
              <a:t>00</a:t>
            </a:r>
            <a:r>
              <a:rPr lang="ja-JP" altLang="en-US" sz="1400" dirty="0">
                <a:latin typeface="あんずもじ奏" panose="02000600000000000000" pitchFamily="2" charset="-128"/>
                <a:ea typeface="あんずもじ奏" panose="02000600000000000000" pitchFamily="2" charset="-128"/>
              </a:rPr>
              <a:t>～</a:t>
            </a:r>
            <a:r>
              <a:rPr lang="en-US" altLang="ja-JP" sz="1400" dirty="0">
                <a:latin typeface="あんずもじ奏" panose="02000600000000000000" pitchFamily="2" charset="-128"/>
                <a:ea typeface="あんずもじ奏" panose="02000600000000000000" pitchFamily="2" charset="-128"/>
              </a:rPr>
              <a:t>17</a:t>
            </a:r>
            <a:r>
              <a:rPr lang="ja-JP" altLang="en-US" sz="1400" dirty="0">
                <a:latin typeface="あんずもじ奏" panose="02000600000000000000" pitchFamily="2" charset="-128"/>
                <a:ea typeface="あんずもじ奏" panose="02000600000000000000" pitchFamily="2" charset="-128"/>
              </a:rPr>
              <a:t>：</a:t>
            </a:r>
            <a:r>
              <a:rPr lang="en-US" altLang="ja-JP" sz="1400" dirty="0">
                <a:latin typeface="あんずもじ奏" panose="02000600000000000000" pitchFamily="2" charset="-128"/>
                <a:ea typeface="あんずもじ奏" panose="02000600000000000000" pitchFamily="2" charset="-128"/>
              </a:rPr>
              <a:t>00</a:t>
            </a:r>
          </a:p>
          <a:p>
            <a:r>
              <a:rPr lang="ja-JP" altLang="en-US" sz="1400" dirty="0">
                <a:latin typeface="あんずもじ奏" panose="02000600000000000000" pitchFamily="2" charset="-128"/>
                <a:ea typeface="あんずもじ奏" panose="02000600000000000000" pitchFamily="2" charset="-128"/>
              </a:rPr>
              <a:t>　　　　　　 祝祭日</a:t>
            </a:r>
            <a:r>
              <a:rPr lang="en-US" altLang="ja-JP" sz="1400" dirty="0">
                <a:latin typeface="あんずもじ奏" panose="02000600000000000000" pitchFamily="2" charset="-128"/>
                <a:ea typeface="あんずもじ奏" panose="02000600000000000000" pitchFamily="2" charset="-128"/>
              </a:rPr>
              <a:t>9</a:t>
            </a:r>
            <a:r>
              <a:rPr lang="ja-JP" altLang="en-US" sz="1400" dirty="0">
                <a:latin typeface="あんずもじ奏" panose="02000600000000000000" pitchFamily="2" charset="-128"/>
                <a:ea typeface="あんずもじ奏" panose="02000600000000000000" pitchFamily="2" charset="-128"/>
              </a:rPr>
              <a:t>：</a:t>
            </a:r>
            <a:r>
              <a:rPr lang="en-US" altLang="ja-JP" sz="1400" dirty="0">
                <a:latin typeface="あんずもじ奏" panose="02000600000000000000" pitchFamily="2" charset="-128"/>
                <a:ea typeface="あんずもじ奏" panose="02000600000000000000" pitchFamily="2" charset="-128"/>
              </a:rPr>
              <a:t>00</a:t>
            </a:r>
            <a:r>
              <a:rPr lang="ja-JP" altLang="en-US" sz="1400" dirty="0">
                <a:latin typeface="あんずもじ奏" panose="02000600000000000000" pitchFamily="2" charset="-128"/>
                <a:ea typeface="あんずもじ奏" panose="02000600000000000000" pitchFamily="2" charset="-128"/>
              </a:rPr>
              <a:t>～</a:t>
            </a:r>
            <a:r>
              <a:rPr lang="en-US" altLang="ja-JP" sz="1400" dirty="0">
                <a:latin typeface="あんずもじ奏" panose="02000600000000000000" pitchFamily="2" charset="-128"/>
                <a:ea typeface="あんずもじ奏" panose="02000600000000000000" pitchFamily="2" charset="-128"/>
              </a:rPr>
              <a:t>13</a:t>
            </a:r>
            <a:r>
              <a:rPr lang="ja-JP" altLang="en-US" sz="1400" dirty="0">
                <a:latin typeface="あんずもじ奏" panose="02000600000000000000" pitchFamily="2" charset="-128"/>
                <a:ea typeface="あんずもじ奏" panose="02000600000000000000" pitchFamily="2" charset="-128"/>
              </a:rPr>
              <a:t>：</a:t>
            </a:r>
            <a:r>
              <a:rPr lang="en-US" altLang="ja-JP" sz="1400" dirty="0">
                <a:latin typeface="あんずもじ奏" panose="02000600000000000000" pitchFamily="2" charset="-128"/>
                <a:ea typeface="あんずもじ奏" panose="02000600000000000000" pitchFamily="2" charset="-128"/>
              </a:rPr>
              <a:t>00</a:t>
            </a:r>
            <a:r>
              <a:rPr lang="ja-JP" altLang="en-US" sz="1400" dirty="0">
                <a:latin typeface="あんずもじ奏" panose="02000600000000000000" pitchFamily="2" charset="-128"/>
                <a:ea typeface="あんずもじ奏" panose="02000600000000000000" pitchFamily="2" charset="-128"/>
              </a:rPr>
              <a:t>　　　　　　　　　　　　　</a:t>
            </a:r>
            <a:endParaRPr lang="en-US" altLang="ja-JP" sz="1400" dirty="0">
              <a:latin typeface="あんずもじ奏" panose="02000600000000000000" pitchFamily="2" charset="-128"/>
              <a:ea typeface="あんずもじ奏" panose="02000600000000000000" pitchFamily="2" charset="-128"/>
            </a:endParaRPr>
          </a:p>
        </p:txBody>
      </p:sp>
      <p:sp>
        <p:nvSpPr>
          <p:cNvPr id="9" name="テキスト ボックス 8"/>
          <p:cNvSpPr txBox="1"/>
          <p:nvPr/>
        </p:nvSpPr>
        <p:spPr>
          <a:xfrm>
            <a:off x="177130" y="152276"/>
            <a:ext cx="6215322" cy="1015663"/>
          </a:xfrm>
          <a:prstGeom prst="rect">
            <a:avLst/>
          </a:prstGeom>
          <a:noFill/>
        </p:spPr>
        <p:txBody>
          <a:bodyPr wrap="square" rtlCol="0">
            <a:spAutoFit/>
          </a:bodyPr>
          <a:lstStyle/>
          <a:p>
            <a:r>
              <a:rPr lang="ja-JP" altLang="en-US" sz="6000" dirty="0">
                <a:solidFill>
                  <a:srgbClr val="92D050"/>
                </a:solidFill>
                <a:latin typeface="あんずもじ奏" panose="02000600000000000000" pitchFamily="2" charset="-128"/>
                <a:ea typeface="あんずもじ奏" panose="02000600000000000000" pitchFamily="2" charset="-128"/>
              </a:rPr>
              <a:t>ミント</a:t>
            </a:r>
            <a:r>
              <a:rPr lang="ja-JP" altLang="en-US" sz="6000" dirty="0" err="1">
                <a:solidFill>
                  <a:schemeClr val="accent4">
                    <a:lumMod val="40000"/>
                    <a:lumOff val="60000"/>
                  </a:schemeClr>
                </a:solidFill>
                <a:latin typeface="あんずもじ奏" panose="02000600000000000000" pitchFamily="2" charset="-128"/>
                <a:ea typeface="あんずもじ奏" panose="02000600000000000000" pitchFamily="2" charset="-128"/>
              </a:rPr>
              <a:t>ちょこっと</a:t>
            </a:r>
            <a:r>
              <a:rPr lang="ja-JP" altLang="en-US" sz="6000" dirty="0">
                <a:solidFill>
                  <a:srgbClr val="FFC000"/>
                </a:solidFill>
                <a:latin typeface="あんずもじ奏" panose="02000600000000000000" pitchFamily="2" charset="-128"/>
                <a:ea typeface="あんずもじ奏" panose="02000600000000000000" pitchFamily="2" charset="-128"/>
              </a:rPr>
              <a:t>新聞</a:t>
            </a:r>
          </a:p>
        </p:txBody>
      </p:sp>
      <p:sp>
        <p:nvSpPr>
          <p:cNvPr id="8" name="円/楕円 7"/>
          <p:cNvSpPr/>
          <p:nvPr/>
        </p:nvSpPr>
        <p:spPr>
          <a:xfrm>
            <a:off x="6531026" y="62806"/>
            <a:ext cx="861028" cy="934637"/>
          </a:xfrm>
          <a:prstGeom prst="ellipse">
            <a:avLst/>
          </a:prstGeom>
          <a:solidFill>
            <a:schemeClr val="accent6">
              <a:lumMod val="20000"/>
              <a:lumOff val="80000"/>
            </a:scheme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cxnSp>
        <p:nvCxnSpPr>
          <p:cNvPr id="4" name="直線コネクタ 3"/>
          <p:cNvCxnSpPr/>
          <p:nvPr/>
        </p:nvCxnSpPr>
        <p:spPr>
          <a:xfrm>
            <a:off x="240108" y="2161816"/>
            <a:ext cx="7172013" cy="31992"/>
          </a:xfrm>
          <a:prstGeom prst="line">
            <a:avLst/>
          </a:prstGeom>
          <a:ln w="76200" cmpd="thickThin">
            <a:solidFill>
              <a:srgbClr val="00B050"/>
            </a:solidFill>
          </a:ln>
        </p:spPr>
        <p:style>
          <a:lnRef idx="1">
            <a:schemeClr val="dk1"/>
          </a:lnRef>
          <a:fillRef idx="0">
            <a:schemeClr val="dk1"/>
          </a:fillRef>
          <a:effectRef idx="0">
            <a:schemeClr val="dk1"/>
          </a:effectRef>
          <a:fontRef idx="minor">
            <a:schemeClr val="tx1"/>
          </a:fontRef>
        </p:style>
      </p:cxnSp>
      <p:cxnSp>
        <p:nvCxnSpPr>
          <p:cNvPr id="7" name="直線コネクタ 6"/>
          <p:cNvCxnSpPr/>
          <p:nvPr/>
        </p:nvCxnSpPr>
        <p:spPr>
          <a:xfrm>
            <a:off x="227408" y="3477124"/>
            <a:ext cx="7167480" cy="35730"/>
          </a:xfrm>
          <a:prstGeom prst="line">
            <a:avLst/>
          </a:prstGeom>
          <a:ln w="76200" cmpd="thinThick">
            <a:solidFill>
              <a:srgbClr val="00B050"/>
            </a:solidFill>
          </a:ln>
        </p:spPr>
        <p:style>
          <a:lnRef idx="1">
            <a:schemeClr val="dk1"/>
          </a:lnRef>
          <a:fillRef idx="0">
            <a:schemeClr val="dk1"/>
          </a:fillRef>
          <a:effectRef idx="0">
            <a:schemeClr val="dk1"/>
          </a:effectRef>
          <a:fontRef idx="minor">
            <a:schemeClr val="tx1"/>
          </a:fontRef>
        </p:style>
      </p:cxnSp>
      <p:pic>
        <p:nvPicPr>
          <p:cNvPr id="1026" name="Picture 2" descr="「葉っぱ」の画像検索結果"/>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5888006">
            <a:off x="207724" y="114680"/>
            <a:ext cx="297985" cy="297985"/>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葉っぱ」の画像検索結果"/>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583834">
            <a:off x="5877454" y="95465"/>
            <a:ext cx="334906" cy="334906"/>
          </a:xfrm>
          <a:prstGeom prst="rect">
            <a:avLst/>
          </a:prstGeom>
          <a:noFill/>
          <a:extLst>
            <a:ext uri="{909E8E84-426E-40DD-AFC4-6F175D3DCCD1}">
              <a14:hiddenFill xmlns:a14="http://schemas.microsoft.com/office/drawing/2010/main">
                <a:solidFill>
                  <a:srgbClr val="FFFFFF"/>
                </a:solidFill>
              </a14:hiddenFill>
            </a:ext>
          </a:extLst>
        </p:spPr>
      </p:pic>
      <p:sp>
        <p:nvSpPr>
          <p:cNvPr id="50" name="AutoShape 12" descr="「人 イラスト」の画像検索結果"/>
          <p:cNvSpPr>
            <a:spLocks noChangeAspect="1" noChangeArrowheads="1"/>
          </p:cNvSpPr>
          <p:nvPr/>
        </p:nvSpPr>
        <p:spPr bwMode="auto">
          <a:xfrm>
            <a:off x="506412" y="62944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AutoShape 14" descr="「人 イラスト」の画像検索結果"/>
          <p:cNvSpPr>
            <a:spLocks noChangeAspect="1" noChangeArrowheads="1"/>
          </p:cNvSpPr>
          <p:nvPr/>
        </p:nvSpPr>
        <p:spPr bwMode="auto">
          <a:xfrm>
            <a:off x="658812" y="78184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74" name="グループ化 73"/>
          <p:cNvGrpSpPr/>
          <p:nvPr/>
        </p:nvGrpSpPr>
        <p:grpSpPr>
          <a:xfrm>
            <a:off x="-925853" y="8058983"/>
            <a:ext cx="4591777" cy="2574700"/>
            <a:chOff x="-849072" y="8078206"/>
            <a:chExt cx="4286015" cy="2535372"/>
          </a:xfrm>
        </p:grpSpPr>
        <p:sp>
          <p:nvSpPr>
            <p:cNvPr id="37" name="テキスト ボックス 36"/>
            <p:cNvSpPr txBox="1"/>
            <p:nvPr/>
          </p:nvSpPr>
          <p:spPr>
            <a:xfrm>
              <a:off x="679396" y="8078206"/>
              <a:ext cx="2360738" cy="402017"/>
            </a:xfrm>
            <a:prstGeom prst="rect">
              <a:avLst/>
            </a:prstGeom>
            <a:noFill/>
          </p:spPr>
          <p:txBody>
            <a:bodyPr wrap="square" rtlCol="0">
              <a:spAutoFit/>
            </a:bodyPr>
            <a:lstStyle/>
            <a:p>
              <a:r>
                <a:rPr lang="en-US" altLang="ja-JP" dirty="0">
                  <a:latin typeface="あんずもじ奏" panose="02000600000000000000" pitchFamily="2" charset="-128"/>
                  <a:ea typeface="あんずもじ奏" panose="02000600000000000000" pitchFamily="2" charset="-128"/>
                </a:rPr>
                <a:t>11</a:t>
              </a:r>
              <a:r>
                <a:rPr lang="ja-JP" altLang="en-US" dirty="0">
                  <a:latin typeface="あんずもじ奏" panose="02000600000000000000" pitchFamily="2" charset="-128"/>
                  <a:ea typeface="あんずもじ奏" panose="02000600000000000000" pitchFamily="2" charset="-128"/>
                </a:rPr>
                <a:t>月休診日のご案内</a:t>
              </a:r>
            </a:p>
          </p:txBody>
        </p:sp>
        <p:sp>
          <p:nvSpPr>
            <p:cNvPr id="18" name="角丸四角形 17"/>
            <p:cNvSpPr/>
            <p:nvPr/>
          </p:nvSpPr>
          <p:spPr>
            <a:xfrm>
              <a:off x="190422" y="8132831"/>
              <a:ext cx="3246521" cy="2480747"/>
            </a:xfrm>
            <a:prstGeom prst="roundRect">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1" name="円/楕円 40"/>
            <p:cNvSpPr/>
            <p:nvPr/>
          </p:nvSpPr>
          <p:spPr>
            <a:xfrm flipH="1">
              <a:off x="-849072" y="10152149"/>
              <a:ext cx="225740" cy="19334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latin typeface="あんずもじ奏" panose="02000600000000000000" pitchFamily="2" charset="-128"/>
                <a:ea typeface="あんずもじ奏" panose="02000600000000000000" pitchFamily="2" charset="-128"/>
              </a:endParaRPr>
            </a:p>
          </p:txBody>
        </p:sp>
      </p:grpSp>
      <p:sp>
        <p:nvSpPr>
          <p:cNvPr id="20" name="AutoShape 2" descr="「2月 イラスト」の画像検索結果"/>
          <p:cNvSpPr>
            <a:spLocks noChangeAspect="1" noChangeArrowheads="1"/>
          </p:cNvSpPr>
          <p:nvPr/>
        </p:nvSpPr>
        <p:spPr bwMode="auto">
          <a:xfrm>
            <a:off x="963612" y="108664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AutoShape 2" descr="「ひな祭り イラスト」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2" name="AutoShape 6" descr="「3月 カレンダー 2016」の画像検索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 name="AutoShape 2" descr="「2016 6月 カレンダー」の画像検索結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テキスト ボックス 31"/>
          <p:cNvSpPr txBox="1"/>
          <p:nvPr/>
        </p:nvSpPr>
        <p:spPr>
          <a:xfrm>
            <a:off x="126928" y="1158947"/>
            <a:ext cx="2560288" cy="954107"/>
          </a:xfrm>
          <a:prstGeom prst="rect">
            <a:avLst/>
          </a:prstGeom>
          <a:noFill/>
        </p:spPr>
        <p:txBody>
          <a:bodyPr wrap="square" rtlCol="0">
            <a:spAutoFit/>
          </a:bodyPr>
          <a:lstStyle/>
          <a:p>
            <a:r>
              <a:rPr lang="ja-JP" altLang="en-US" sz="1400" dirty="0">
                <a:latin typeface="あんずもじ奏" panose="02000600000000000000" pitchFamily="2" charset="-128"/>
                <a:ea typeface="あんずもじ奏" panose="02000600000000000000" pitchFamily="2" charset="-128"/>
              </a:rPr>
              <a:t>〒</a:t>
            </a:r>
            <a:r>
              <a:rPr lang="en-US" altLang="ja-JP" sz="1400" dirty="0">
                <a:latin typeface="あんずもじ奏" panose="02000600000000000000" pitchFamily="2" charset="-128"/>
                <a:ea typeface="あんずもじ奏" panose="02000600000000000000" pitchFamily="2" charset="-128"/>
              </a:rPr>
              <a:t>657-0028</a:t>
            </a:r>
          </a:p>
          <a:p>
            <a:r>
              <a:rPr lang="ja-JP" altLang="en-US" sz="1400" dirty="0">
                <a:latin typeface="あんずもじ奏" panose="02000600000000000000" pitchFamily="2" charset="-128"/>
                <a:ea typeface="あんずもじ奏" panose="02000600000000000000" pitchFamily="2" charset="-128"/>
              </a:rPr>
              <a:t>神戸市灘区森後町</a:t>
            </a:r>
            <a:r>
              <a:rPr lang="en-US" altLang="ja-JP" sz="1400" dirty="0">
                <a:latin typeface="あんずもじ奏" panose="02000600000000000000" pitchFamily="2" charset="-128"/>
                <a:ea typeface="あんずもじ奏" panose="02000600000000000000" pitchFamily="2" charset="-128"/>
              </a:rPr>
              <a:t>3-1-5-201</a:t>
            </a:r>
          </a:p>
          <a:p>
            <a:r>
              <a:rPr lang="en-US" altLang="ja-JP" sz="1400" dirty="0">
                <a:latin typeface="あんずもじ奏" panose="02000600000000000000" pitchFamily="2" charset="-128"/>
                <a:ea typeface="あんずもじ奏" panose="02000600000000000000" pitchFamily="2" charset="-128"/>
              </a:rPr>
              <a:t>TEL078-857-8561</a:t>
            </a:r>
            <a:r>
              <a:rPr lang="ja-JP" altLang="en-US" sz="1400" dirty="0">
                <a:latin typeface="あんずもじ奏" panose="02000600000000000000" pitchFamily="2" charset="-128"/>
                <a:ea typeface="あんずもじ奏" panose="02000600000000000000" pitchFamily="2" charset="-128"/>
              </a:rPr>
              <a:t>　</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発行：ミントはり灸院</a:t>
            </a:r>
            <a:endParaRPr lang="en-US" altLang="ja-JP" sz="1400" dirty="0">
              <a:latin typeface="あんずもじ奏" panose="02000600000000000000" pitchFamily="2" charset="-128"/>
              <a:ea typeface="あんずもじ奏" panose="02000600000000000000" pitchFamily="2" charset="-128"/>
            </a:endParaRPr>
          </a:p>
        </p:txBody>
      </p:sp>
      <p:sp>
        <p:nvSpPr>
          <p:cNvPr id="34" name="テキスト ボックス 33"/>
          <p:cNvSpPr txBox="1"/>
          <p:nvPr/>
        </p:nvSpPr>
        <p:spPr>
          <a:xfrm>
            <a:off x="4305300" y="1053966"/>
            <a:ext cx="45719" cy="408253"/>
          </a:xfrm>
          <a:prstGeom prst="rect">
            <a:avLst/>
          </a:prstGeom>
          <a:noFill/>
        </p:spPr>
        <p:txBody>
          <a:bodyPr wrap="square" rtlCol="0">
            <a:spAutoFit/>
          </a:bodyPr>
          <a:lstStyle/>
          <a:p>
            <a:endParaRPr kumimoji="1" lang="ja-JP" altLang="en-US" dirty="0"/>
          </a:p>
        </p:txBody>
      </p:sp>
      <p:cxnSp>
        <p:nvCxnSpPr>
          <p:cNvPr id="58" name="直線コネクタ 57"/>
          <p:cNvCxnSpPr>
            <a:cxnSpLocks/>
          </p:cNvCxnSpPr>
          <p:nvPr/>
        </p:nvCxnSpPr>
        <p:spPr>
          <a:xfrm>
            <a:off x="3779838" y="3833291"/>
            <a:ext cx="0" cy="4492563"/>
          </a:xfrm>
          <a:prstGeom prst="line">
            <a:avLst/>
          </a:prstGeom>
        </p:spPr>
        <p:style>
          <a:lnRef idx="2">
            <a:schemeClr val="accent6"/>
          </a:lnRef>
          <a:fillRef idx="0">
            <a:schemeClr val="accent6"/>
          </a:fillRef>
          <a:effectRef idx="1">
            <a:schemeClr val="accent6"/>
          </a:effectRef>
          <a:fontRef idx="minor">
            <a:schemeClr val="tx1"/>
          </a:fontRef>
        </p:style>
      </p:cxnSp>
      <p:sp>
        <p:nvSpPr>
          <p:cNvPr id="54" name="AutoShape 4" descr="「2016　8月カレンダー」の画像検索結果"/>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5" name="AutoShape 6" descr="「2016　8月カレンダー」の画像検索結果"/>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52" name="図 51" descr="137.JPG"/>
          <p:cNvPicPr>
            <a:picLocks noChangeAspect="1"/>
          </p:cNvPicPr>
          <p:nvPr/>
        </p:nvPicPr>
        <p:blipFill>
          <a:blip r:embed="rId5" cstate="print"/>
          <a:srcRect l="13190" t="7102" r="12066" b="31344"/>
          <a:stretch>
            <a:fillRect/>
          </a:stretch>
        </p:blipFill>
        <p:spPr>
          <a:xfrm>
            <a:off x="9164545" y="6820045"/>
            <a:ext cx="769857" cy="950999"/>
          </a:xfrm>
          <a:prstGeom prst="ellipse">
            <a:avLst/>
          </a:prstGeom>
          <a:ln>
            <a:noFill/>
          </a:ln>
          <a:effectLst/>
        </p:spPr>
      </p:pic>
      <p:sp>
        <p:nvSpPr>
          <p:cNvPr id="59" name="テキスト ボックス 58"/>
          <p:cNvSpPr txBox="1"/>
          <p:nvPr/>
        </p:nvSpPr>
        <p:spPr>
          <a:xfrm>
            <a:off x="8314860" y="7627488"/>
            <a:ext cx="901209" cy="261610"/>
          </a:xfrm>
          <a:prstGeom prst="rect">
            <a:avLst/>
          </a:prstGeom>
          <a:noFill/>
        </p:spPr>
        <p:txBody>
          <a:bodyPr wrap="none" rtlCol="0">
            <a:spAutoFit/>
          </a:bodyPr>
          <a:lstStyle/>
          <a:p>
            <a:r>
              <a:rPr lang="en-US" altLang="ja-JP" sz="1100" dirty="0">
                <a:latin typeface="あんずもじ奏" panose="02000600000000000000" pitchFamily="2" charset="-128"/>
                <a:ea typeface="あんずもじ奏" panose="02000600000000000000" pitchFamily="2" charset="-128"/>
              </a:rPr>
              <a:t> </a:t>
            </a:r>
            <a:r>
              <a:rPr lang="ja-JP" altLang="en-US" sz="1100" dirty="0">
                <a:latin typeface="あんずもじ奏" panose="02000600000000000000" pitchFamily="2" charset="-128"/>
                <a:ea typeface="あんずもじ奏" panose="02000600000000000000" pitchFamily="2" charset="-128"/>
              </a:rPr>
              <a:t>院長　森本</a:t>
            </a:r>
          </a:p>
        </p:txBody>
      </p:sp>
      <p:sp>
        <p:nvSpPr>
          <p:cNvPr id="21" name="AutoShape 4" descr="「2016　10月カレンダー」の画像検索結果"/>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18"/>
          <p:cNvSpPr txBox="1"/>
          <p:nvPr/>
        </p:nvSpPr>
        <p:spPr>
          <a:xfrm>
            <a:off x="4397830" y="3906527"/>
            <a:ext cx="45719" cy="408253"/>
          </a:xfrm>
          <a:prstGeom prst="rect">
            <a:avLst/>
          </a:prstGeom>
          <a:noFill/>
        </p:spPr>
        <p:txBody>
          <a:bodyPr wrap="square" rtlCol="0">
            <a:spAutoFit/>
          </a:bodyPr>
          <a:lstStyle/>
          <a:p>
            <a:endParaRPr kumimoji="1" lang="ja-JP" altLang="en-US" dirty="0"/>
          </a:p>
        </p:txBody>
      </p:sp>
      <p:sp>
        <p:nvSpPr>
          <p:cNvPr id="57" name="テキスト ボックス 56"/>
          <p:cNvSpPr txBox="1"/>
          <p:nvPr/>
        </p:nvSpPr>
        <p:spPr>
          <a:xfrm>
            <a:off x="3898243" y="3540119"/>
            <a:ext cx="1996440" cy="830997"/>
          </a:xfrm>
          <a:prstGeom prst="rect">
            <a:avLst/>
          </a:prstGeom>
          <a:noFill/>
        </p:spPr>
        <p:txBody>
          <a:bodyPr wrap="square" rtlCol="0">
            <a:spAutoFit/>
          </a:bodyPr>
          <a:lstStyle/>
          <a:p>
            <a:r>
              <a:rPr lang="ja-JP" altLang="en-US" sz="2400" i="1" u="sng" dirty="0">
                <a:latin typeface="あんずもじ奏" panose="02000600000000000000" pitchFamily="2" charset="-128"/>
                <a:ea typeface="あんずもじ奏" panose="02000600000000000000" pitchFamily="2" charset="-128"/>
              </a:rPr>
              <a:t>今月の</a:t>
            </a:r>
            <a:endParaRPr lang="en-US" altLang="ja-JP" sz="2400" i="1" u="sng" dirty="0">
              <a:latin typeface="あんずもじ奏" panose="02000600000000000000" pitchFamily="2" charset="-128"/>
              <a:ea typeface="あんずもじ奏" panose="02000600000000000000" pitchFamily="2" charset="-128"/>
            </a:endParaRPr>
          </a:p>
          <a:p>
            <a:r>
              <a:rPr lang="ja-JP" altLang="en-US" sz="2400" i="1" u="sng" dirty="0">
                <a:latin typeface="あんずもじ奏" panose="02000600000000000000" pitchFamily="2" charset="-128"/>
                <a:ea typeface="あんずもじ奏" panose="02000600000000000000" pitchFamily="2" charset="-128"/>
              </a:rPr>
              <a:t>患者さんの声</a:t>
            </a:r>
          </a:p>
        </p:txBody>
      </p:sp>
      <p:pic>
        <p:nvPicPr>
          <p:cNvPr id="66" name="図 65"/>
          <p:cNvPicPr>
            <a:picLocks noChangeAspect="1"/>
          </p:cNvPicPr>
          <p:nvPr/>
        </p:nvPicPr>
        <p:blipFill>
          <a:blip r:embed="rId6" cstate="print">
            <a:clrChange>
              <a:clrFrom>
                <a:srgbClr val="FFFFFF"/>
              </a:clrFrom>
              <a:clrTo>
                <a:srgbClr val="FFFFFF">
                  <a:alpha val="0"/>
                </a:srgbClr>
              </a:clrTo>
            </a:clrChange>
          </a:blip>
          <a:stretch>
            <a:fillRect/>
          </a:stretch>
        </p:blipFill>
        <p:spPr>
          <a:xfrm>
            <a:off x="5922316" y="3513354"/>
            <a:ext cx="1562100" cy="813978"/>
          </a:xfrm>
          <a:prstGeom prst="rect">
            <a:avLst/>
          </a:prstGeom>
        </p:spPr>
      </p:pic>
      <p:sp>
        <p:nvSpPr>
          <p:cNvPr id="33" name="正方形/長方形 32"/>
          <p:cNvSpPr/>
          <p:nvPr/>
        </p:nvSpPr>
        <p:spPr>
          <a:xfrm>
            <a:off x="3767767" y="1414130"/>
            <a:ext cx="2369501" cy="686094"/>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正方形/長方形 83"/>
          <p:cNvSpPr/>
          <p:nvPr/>
        </p:nvSpPr>
        <p:spPr>
          <a:xfrm>
            <a:off x="6162016" y="988773"/>
            <a:ext cx="2073490" cy="461665"/>
          </a:xfrm>
          <a:prstGeom prst="rect">
            <a:avLst/>
          </a:prstGeom>
        </p:spPr>
        <p:txBody>
          <a:bodyPr wrap="square">
            <a:spAutoFit/>
          </a:bodyPr>
          <a:lstStyle/>
          <a:p>
            <a:r>
              <a:rPr lang="en-US" altLang="ja-JP" sz="1200" dirty="0">
                <a:latin typeface="あんずもじ奏" panose="02000600000000000000" pitchFamily="2" charset="-128"/>
                <a:ea typeface="あんずもじ奏" panose="02000600000000000000" pitchFamily="2" charset="-128"/>
              </a:rPr>
              <a:t>LINE</a:t>
            </a:r>
            <a:r>
              <a:rPr lang="ja-JP" altLang="en-US" sz="1200" dirty="0">
                <a:latin typeface="あんずもじ奏" panose="02000600000000000000" pitchFamily="2" charset="-128"/>
                <a:ea typeface="あんずもじ奏" panose="02000600000000000000" pitchFamily="2" charset="-128"/>
              </a:rPr>
              <a:t>からのご連絡は</a:t>
            </a:r>
            <a:endParaRPr lang="en-US" altLang="ja-JP" sz="1200" dirty="0">
              <a:latin typeface="あんずもじ奏" panose="02000600000000000000" pitchFamily="2" charset="-128"/>
              <a:ea typeface="あんずもじ奏" panose="02000600000000000000" pitchFamily="2" charset="-128"/>
            </a:endParaRPr>
          </a:p>
          <a:p>
            <a:r>
              <a:rPr lang="ja-JP" altLang="en-US" sz="1200" dirty="0">
                <a:latin typeface="あんずもじ奏" panose="02000600000000000000" pitchFamily="2" charset="-128"/>
                <a:ea typeface="あんずもじ奏" panose="02000600000000000000" pitchFamily="2" charset="-128"/>
              </a:rPr>
              <a:t>　　　こちらから↓</a:t>
            </a:r>
          </a:p>
        </p:txBody>
      </p:sp>
      <p:sp>
        <p:nvSpPr>
          <p:cNvPr id="14" name="テキスト ボックス 13"/>
          <p:cNvSpPr txBox="1"/>
          <p:nvPr/>
        </p:nvSpPr>
        <p:spPr>
          <a:xfrm>
            <a:off x="155574" y="2133018"/>
            <a:ext cx="7236479" cy="1384995"/>
          </a:xfrm>
          <a:prstGeom prst="rect">
            <a:avLst/>
          </a:prstGeom>
          <a:noFill/>
        </p:spPr>
        <p:txBody>
          <a:bodyPr wrap="square" rtlCol="0">
            <a:spAutoFit/>
          </a:bodyPr>
          <a:lstStyle/>
          <a:p>
            <a:r>
              <a:rPr lang="ja-JP" altLang="en-US" sz="1400" dirty="0">
                <a:latin typeface="あんずもじ奏" panose="02000600000000000000" pitchFamily="2" charset="-128"/>
                <a:ea typeface="あんずもじ奏" panose="02000600000000000000" pitchFamily="2" charset="-128"/>
              </a:rPr>
              <a:t>こんにちは。最近急に冬らしくなってきましたね。今回は</a:t>
            </a:r>
            <a:r>
              <a:rPr lang="en-US" altLang="ja-JP" sz="1400" dirty="0">
                <a:latin typeface="あんずもじ奏" panose="02000600000000000000" pitchFamily="2" charset="-128"/>
                <a:ea typeface="あんずもじ奏" panose="02000600000000000000" pitchFamily="2" charset="-128"/>
              </a:rPr>
              <a:t>『</a:t>
            </a:r>
            <a:r>
              <a:rPr lang="ja-JP" altLang="en-US" sz="1400" dirty="0">
                <a:latin typeface="あんずもじ奏" panose="02000600000000000000" pitchFamily="2" charset="-128"/>
                <a:ea typeface="あんずもじ奏" panose="02000600000000000000" pitchFamily="2" charset="-128"/>
              </a:rPr>
              <a:t>冬に食べたいアイス</a:t>
            </a:r>
            <a:r>
              <a:rPr lang="en-US" altLang="ja-JP" sz="1400" dirty="0">
                <a:latin typeface="あんずもじ奏" panose="02000600000000000000" pitchFamily="2" charset="-128"/>
                <a:ea typeface="あんずもじ奏" panose="02000600000000000000" pitchFamily="2" charset="-128"/>
              </a:rPr>
              <a:t>』</a:t>
            </a:r>
            <a:r>
              <a:rPr lang="ja-JP" altLang="en-US" sz="1400" dirty="0">
                <a:latin typeface="あんずもじ奏" panose="02000600000000000000" pitchFamily="2" charset="-128"/>
                <a:ea typeface="あんずもじ奏" panose="02000600000000000000" pitchFamily="2" charset="-128"/>
              </a:rPr>
              <a:t>をきいてみました。院長は板チョコアイス。板チョコの挟まれたアイスですが、主役は板チョコ、アイスはわずかな量だけなのでチョコ好きには最高です。長渕は牧場しぼりのミルク味。コーヒーと一緒に。森は雪見大福。こたつで温まりながら食べると最高！長谷川は</a:t>
            </a:r>
            <a:r>
              <a:rPr lang="en-US" altLang="ja-JP" sz="1400" dirty="0">
                <a:latin typeface="あんずもじ奏" panose="02000600000000000000" pitchFamily="2" charset="-128"/>
                <a:ea typeface="あんずもじ奏" panose="02000600000000000000" pitchFamily="2" charset="-128"/>
              </a:rPr>
              <a:t>MOU</a:t>
            </a:r>
            <a:r>
              <a:rPr lang="ja-JP" altLang="en-US" sz="1400" dirty="0">
                <a:latin typeface="あんずもじ奏" panose="02000600000000000000" pitchFamily="2" charset="-128"/>
                <a:ea typeface="あんずもじ奏" panose="02000600000000000000" pitchFamily="2" charset="-128"/>
              </a:rPr>
              <a:t>。バニラが大好きだけどイチゴも捨てがたい！赤石はチョコバリ。バリバリむさぼりたい．</a:t>
            </a:r>
            <a:r>
              <a:rPr lang="en-US" altLang="ja-JP" sz="1400" dirty="0">
                <a:latin typeface="あんずもじ奏" panose="02000600000000000000" pitchFamily="2" charset="-128"/>
                <a:ea typeface="あんずもじ奏" panose="02000600000000000000" pitchFamily="2" charset="-128"/>
              </a:rPr>
              <a:t>..</a:t>
            </a:r>
            <a:r>
              <a:rPr lang="ja-JP" altLang="en-US" sz="1400" dirty="0">
                <a:latin typeface="あんずもじ奏" panose="02000600000000000000" pitchFamily="2" charset="-128"/>
                <a:ea typeface="あんずもじ奏" panose="02000600000000000000" pitchFamily="2" charset="-128"/>
              </a:rPr>
              <a:t>！山田はパキシエル。外側のパキッと感がたまらない！村井はパリッテ。ソフトクリームの中にパリパリチョコが！個人的贅沢アイスです。それではミント新聞、ほっとするひとときをお楽しみください♪　　　　　　　　　　　　　　　</a:t>
            </a:r>
          </a:p>
        </p:txBody>
      </p:sp>
      <p:sp>
        <p:nvSpPr>
          <p:cNvPr id="89" name="テキスト ボックス 88"/>
          <p:cNvSpPr txBox="1"/>
          <p:nvPr/>
        </p:nvSpPr>
        <p:spPr>
          <a:xfrm>
            <a:off x="3332989" y="2862416"/>
            <a:ext cx="45719" cy="369332"/>
          </a:xfrm>
          <a:prstGeom prst="rect">
            <a:avLst/>
          </a:prstGeom>
          <a:noFill/>
        </p:spPr>
        <p:txBody>
          <a:bodyPr wrap="square" rtlCol="0">
            <a:spAutoFit/>
          </a:bodyPr>
          <a:lstStyle/>
          <a:p>
            <a:endParaRPr kumimoji="1" lang="ja-JP" altLang="en-US" dirty="0"/>
          </a:p>
        </p:txBody>
      </p:sp>
      <p:pic>
        <p:nvPicPr>
          <p:cNvPr id="77" name="図 76"/>
          <p:cNvPicPr>
            <a:picLocks noChangeAspect="1"/>
          </p:cNvPicPr>
          <p:nvPr/>
        </p:nvPicPr>
        <p:blipFill>
          <a:blip r:embed="rId7">
            <a:clrChange>
              <a:clrFrom>
                <a:srgbClr val="FFFFFF"/>
              </a:clrFrom>
              <a:clrTo>
                <a:srgbClr val="FFFFFF">
                  <a:alpha val="0"/>
                </a:srgbClr>
              </a:clrTo>
            </a:clrChange>
          </a:blip>
          <a:stretch>
            <a:fillRect/>
          </a:stretch>
        </p:blipFill>
        <p:spPr>
          <a:xfrm>
            <a:off x="6556998" y="1409824"/>
            <a:ext cx="763675" cy="715467"/>
          </a:xfrm>
          <a:prstGeom prst="rect">
            <a:avLst/>
          </a:prstGeom>
        </p:spPr>
      </p:pic>
      <p:sp>
        <p:nvSpPr>
          <p:cNvPr id="93" name="テキスト ボックス 92"/>
          <p:cNvSpPr txBox="1"/>
          <p:nvPr/>
        </p:nvSpPr>
        <p:spPr>
          <a:xfrm>
            <a:off x="3332989" y="2862416"/>
            <a:ext cx="45719" cy="369332"/>
          </a:xfrm>
          <a:prstGeom prst="rect">
            <a:avLst/>
          </a:prstGeom>
          <a:noFill/>
        </p:spPr>
        <p:txBody>
          <a:bodyPr wrap="square" rtlCol="0">
            <a:spAutoFit/>
          </a:bodyPr>
          <a:lstStyle/>
          <a:p>
            <a:endParaRPr kumimoji="1" lang="ja-JP" altLang="en-US" dirty="0"/>
          </a:p>
        </p:txBody>
      </p:sp>
      <p:sp>
        <p:nvSpPr>
          <p:cNvPr id="48" name="テキスト ボックス 47"/>
          <p:cNvSpPr txBox="1"/>
          <p:nvPr/>
        </p:nvSpPr>
        <p:spPr>
          <a:xfrm>
            <a:off x="8052719" y="8325854"/>
            <a:ext cx="2920081" cy="461665"/>
          </a:xfrm>
          <a:prstGeom prst="rect">
            <a:avLst/>
          </a:prstGeom>
          <a:noFill/>
        </p:spPr>
        <p:txBody>
          <a:bodyPr wrap="square" rtlCol="0">
            <a:spAutoFit/>
          </a:bodyPr>
          <a:lstStyle/>
          <a:p>
            <a:r>
              <a:rPr kumimoji="1" lang="ja-JP" altLang="en-US" sz="1200" dirty="0">
                <a:latin typeface="あんずもじ奏" panose="02000600000000000000" pitchFamily="2" charset="-128"/>
                <a:ea typeface="あんずもじ奏" panose="02000600000000000000" pitchFamily="2" charset="-128"/>
              </a:rPr>
              <a:t>こんな紹介もあるんですね。紹介の輪が広がり、</a:t>
            </a:r>
            <a:endParaRPr kumimoji="1" lang="en-US" altLang="ja-JP" sz="1200" dirty="0">
              <a:latin typeface="あんずもじ奏" panose="02000600000000000000" pitchFamily="2" charset="-128"/>
              <a:ea typeface="あんずもじ奏" panose="02000600000000000000" pitchFamily="2" charset="-128"/>
            </a:endParaRPr>
          </a:p>
          <a:p>
            <a:r>
              <a:rPr lang="ja-JP" altLang="en-US" sz="1200" dirty="0">
                <a:latin typeface="あんずもじ奏" panose="02000600000000000000" pitchFamily="2" charset="-128"/>
                <a:ea typeface="あんずもじ奏" panose="02000600000000000000" pitchFamily="2" charset="-128"/>
              </a:rPr>
              <a:t>みなさんに喜ばれると嬉しいですね</a:t>
            </a:r>
            <a:r>
              <a:rPr lang="en-US" altLang="ja-JP" sz="1200" dirty="0">
                <a:latin typeface="あんずもじ奏" panose="02000600000000000000" pitchFamily="2" charset="-128"/>
                <a:ea typeface="あんずもじ奏" panose="02000600000000000000" pitchFamily="2" charset="-128"/>
              </a:rPr>
              <a:t>^^</a:t>
            </a:r>
            <a:endParaRPr kumimoji="1" lang="ja-JP" altLang="en-US" sz="1200" dirty="0">
              <a:latin typeface="あんずもじ奏" panose="02000600000000000000" pitchFamily="2" charset="-128"/>
              <a:ea typeface="あんずもじ奏" panose="02000600000000000000" pitchFamily="2" charset="-128"/>
            </a:endParaRPr>
          </a:p>
        </p:txBody>
      </p:sp>
      <p:sp>
        <p:nvSpPr>
          <p:cNvPr id="30" name="テキスト ボックス 29"/>
          <p:cNvSpPr txBox="1"/>
          <p:nvPr/>
        </p:nvSpPr>
        <p:spPr>
          <a:xfrm>
            <a:off x="6807200" y="-685800"/>
            <a:ext cx="184731" cy="408253"/>
          </a:xfrm>
          <a:prstGeom prst="rect">
            <a:avLst/>
          </a:prstGeom>
          <a:noFill/>
        </p:spPr>
        <p:txBody>
          <a:bodyPr wrap="none" rtlCol="0">
            <a:spAutoFit/>
          </a:bodyPr>
          <a:lstStyle/>
          <a:p>
            <a:endParaRPr kumimoji="1" lang="ja-JP" altLang="en-US" dirty="0"/>
          </a:p>
        </p:txBody>
      </p:sp>
      <p:cxnSp>
        <p:nvCxnSpPr>
          <p:cNvPr id="76" name="直線コネクタ 75">
            <a:extLst>
              <a:ext uri="{FF2B5EF4-FFF2-40B4-BE49-F238E27FC236}">
                <a16:creationId xmlns:a16="http://schemas.microsoft.com/office/drawing/2014/main" xmlns="" id="{1F65EF66-B927-4420-9E53-926ABFFBE35B}"/>
              </a:ext>
            </a:extLst>
          </p:cNvPr>
          <p:cNvCxnSpPr/>
          <p:nvPr/>
        </p:nvCxnSpPr>
        <p:spPr>
          <a:xfrm>
            <a:off x="3817449" y="8315953"/>
            <a:ext cx="3656629"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xmlns="" id="{8CBE6FA4-2215-4878-9341-20E34F345E76}"/>
              </a:ext>
            </a:extLst>
          </p:cNvPr>
          <p:cNvSpPr txBox="1"/>
          <p:nvPr/>
        </p:nvSpPr>
        <p:spPr>
          <a:xfrm>
            <a:off x="6509935" y="135475"/>
            <a:ext cx="882119" cy="769441"/>
          </a:xfrm>
          <a:prstGeom prst="rect">
            <a:avLst/>
          </a:prstGeom>
          <a:noFill/>
        </p:spPr>
        <p:txBody>
          <a:bodyPr wrap="square" rtlCol="0">
            <a:spAutoFit/>
          </a:bodyPr>
          <a:lstStyle/>
          <a:p>
            <a:pPr algn="ctr"/>
            <a:r>
              <a:rPr lang="en-US" altLang="ja-JP" sz="1600" dirty="0">
                <a:latin typeface="あんずもじ奏" panose="02000600000000000000" pitchFamily="2" charset="-128"/>
                <a:ea typeface="あんずもじ奏" panose="02000600000000000000" pitchFamily="2" charset="-128"/>
              </a:rPr>
              <a:t>2021</a:t>
            </a:r>
          </a:p>
          <a:p>
            <a:pPr algn="ctr"/>
            <a:r>
              <a:rPr lang="ja-JP" altLang="en-US" sz="1400" dirty="0">
                <a:latin typeface="あんずもじ奏" panose="02000600000000000000" pitchFamily="2" charset="-128"/>
                <a:ea typeface="あんずもじ奏" panose="02000600000000000000" pitchFamily="2" charset="-128"/>
              </a:rPr>
              <a:t>１１</a:t>
            </a:r>
            <a:endParaRPr lang="en-US" altLang="ja-JP" sz="1400" dirty="0">
              <a:latin typeface="あんずもじ奏" panose="02000600000000000000" pitchFamily="2" charset="-128"/>
              <a:ea typeface="あんずもじ奏" panose="02000600000000000000" pitchFamily="2" charset="-128"/>
            </a:endParaRPr>
          </a:p>
          <a:p>
            <a:pPr algn="ctr"/>
            <a:r>
              <a:rPr lang="ja-JP" altLang="en-US" sz="1400" dirty="0">
                <a:latin typeface="あんずもじ奏" panose="02000600000000000000" pitchFamily="2" charset="-128"/>
                <a:ea typeface="あんずもじ奏" panose="02000600000000000000" pitchFamily="2" charset="-128"/>
              </a:rPr>
              <a:t>月号</a:t>
            </a:r>
          </a:p>
        </p:txBody>
      </p:sp>
      <p:pic>
        <p:nvPicPr>
          <p:cNvPr id="27" name="図 26">
            <a:extLst>
              <a:ext uri="{FF2B5EF4-FFF2-40B4-BE49-F238E27FC236}">
                <a16:creationId xmlns:a16="http://schemas.microsoft.com/office/drawing/2014/main" xmlns="" id="{698FDE48-8EBD-449F-8AC7-2330031BC064}"/>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2307850" y="4809672"/>
            <a:ext cx="923388" cy="923388"/>
          </a:xfrm>
          <a:prstGeom prst="rect">
            <a:avLst/>
          </a:prstGeom>
        </p:spPr>
      </p:pic>
      <p:pic>
        <p:nvPicPr>
          <p:cNvPr id="5" name="図 4">
            <a:extLst>
              <a:ext uri="{FF2B5EF4-FFF2-40B4-BE49-F238E27FC236}">
                <a16:creationId xmlns:a16="http://schemas.microsoft.com/office/drawing/2014/main" xmlns="" id="{0BBD34D5-6591-404E-9443-646F9CB087EE}"/>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1652641" y="5713020"/>
            <a:ext cx="764185" cy="827867"/>
          </a:xfrm>
          <a:prstGeom prst="rect">
            <a:avLst/>
          </a:prstGeom>
        </p:spPr>
      </p:pic>
      <p:sp>
        <p:nvSpPr>
          <p:cNvPr id="71" name="テキスト ボックス 70">
            <a:extLst>
              <a:ext uri="{FF2B5EF4-FFF2-40B4-BE49-F238E27FC236}">
                <a16:creationId xmlns:a16="http://schemas.microsoft.com/office/drawing/2014/main" xmlns="" id="{FAFBB5FD-E6E2-4A46-A059-2680F591E4B4}"/>
              </a:ext>
            </a:extLst>
          </p:cNvPr>
          <p:cNvSpPr txBox="1"/>
          <p:nvPr/>
        </p:nvSpPr>
        <p:spPr>
          <a:xfrm>
            <a:off x="3798926" y="4293860"/>
            <a:ext cx="3752203" cy="4001095"/>
          </a:xfrm>
          <a:prstGeom prst="rect">
            <a:avLst/>
          </a:prstGeom>
          <a:noFill/>
        </p:spPr>
        <p:txBody>
          <a:bodyPr wrap="square">
            <a:spAutoFit/>
          </a:bodyPr>
          <a:lstStyle/>
          <a:p>
            <a:pPr algn="just"/>
            <a:r>
              <a:rPr lang="ja-JP" altLang="en-US" sz="1600" kern="100" dirty="0">
                <a:solidFill>
                  <a:srgbClr val="FF0000"/>
                </a:solidFill>
                <a:effectLst/>
                <a:latin typeface="あんずもじ奏" panose="02000600000000000000" pitchFamily="2" charset="-128"/>
                <a:ea typeface="あんずもじ奏" panose="02000600000000000000" pitchFamily="2" charset="-128"/>
                <a:cs typeface="Times New Roman" panose="02020603050405020304" pitchFamily="18" charset="0"/>
              </a:rPr>
              <a:t>痛みを忘れる時間が増えた</a:t>
            </a:r>
            <a:endParaRPr lang="ja-JP" altLang="ja-JP" sz="1600" kern="100" dirty="0">
              <a:solidFill>
                <a:srgbClr val="FF0000"/>
              </a:solidFill>
              <a:effectLst/>
              <a:latin typeface="あんずもじ奏" panose="02000600000000000000" pitchFamily="2" charset="-128"/>
              <a:ea typeface="あんずもじ奏" panose="02000600000000000000" pitchFamily="2" charset="-128"/>
              <a:cs typeface="Times New Roman" panose="02020603050405020304" pitchFamily="18" charset="0"/>
            </a:endParaRPr>
          </a:p>
          <a:p>
            <a:pPr algn="just"/>
            <a:r>
              <a:rPr lang="ja-JP" altLang="en-US" sz="1400" dirty="0">
                <a:latin typeface="あんずもじ奏" panose="02000600000000000000" pitchFamily="2" charset="-128"/>
                <a:ea typeface="あんずもじ奏" panose="02000600000000000000" pitchFamily="2" charset="-128"/>
              </a:rPr>
              <a:t>腕のしびれと痛みで不安が強くなってきた</a:t>
            </a:r>
            <a:r>
              <a:rPr lang="en-US" altLang="ja-JP" sz="1400" dirty="0">
                <a:latin typeface="あんずもじ奏" panose="02000600000000000000" pitchFamily="2" charset="-128"/>
                <a:ea typeface="あんずもじ奏" panose="02000600000000000000" pitchFamily="2" charset="-128"/>
              </a:rPr>
              <a:t>Y</a:t>
            </a:r>
            <a:r>
              <a:rPr lang="ja-JP" altLang="en-US" sz="1400" dirty="0">
                <a:latin typeface="あんずもじ奏" panose="02000600000000000000" pitchFamily="2" charset="-128"/>
                <a:ea typeface="あんずもじ奏" panose="02000600000000000000" pitchFamily="2" charset="-128"/>
              </a:rPr>
              <a:t>さん。整体に行くも変化が現れず、</a:t>
            </a:r>
            <a:r>
              <a:rPr lang="ja-JP" altLang="en-US" sz="1400" dirty="0">
                <a:solidFill>
                  <a:srgbClr val="FF0000"/>
                </a:solidFill>
                <a:latin typeface="あんずもじ奏" panose="02000600000000000000" pitchFamily="2" charset="-128"/>
                <a:ea typeface="あんずもじ奏" panose="02000600000000000000" pitchFamily="2" charset="-128"/>
              </a:rPr>
              <a:t>痛みのことばかり考えてしまう</a:t>
            </a:r>
            <a:r>
              <a:rPr lang="ja-JP" altLang="en-US" sz="1400" dirty="0">
                <a:latin typeface="あんずもじ奏" panose="02000600000000000000" pitchFamily="2" charset="-128"/>
                <a:ea typeface="あんずもじ奏" panose="02000600000000000000" pitchFamily="2" charset="-128"/>
              </a:rPr>
              <a:t>日々が不安で来院されました。触診してみると咽や気管に反応が強く出ていました。お話を聞いてみると、</a:t>
            </a:r>
            <a:r>
              <a:rPr lang="ja-JP" altLang="en-US" sz="1400" dirty="0">
                <a:solidFill>
                  <a:srgbClr val="FF0000"/>
                </a:solidFill>
                <a:latin typeface="あんずもじ奏" panose="02000600000000000000" pitchFamily="2" charset="-128"/>
                <a:ea typeface="あんずもじ奏" panose="02000600000000000000" pitchFamily="2" charset="-128"/>
              </a:rPr>
              <a:t>咽を痛めやすいという自覚症状</a:t>
            </a:r>
            <a:r>
              <a:rPr lang="ja-JP" altLang="en-US" sz="1400" dirty="0">
                <a:latin typeface="あんずもじ奏" panose="02000600000000000000" pitchFamily="2" charset="-128"/>
                <a:ea typeface="あんずもじ奏" panose="02000600000000000000" pitchFamily="2" charset="-128"/>
              </a:rPr>
              <a:t>がありました。呼吸器を中心に、痛む腕にも鍼をし、肝臓にも反応があったのでお灸を使用しました。１回目でしびれに少しの変化があり、２回目には痛みを感じない時間が出て、</a:t>
            </a:r>
            <a:r>
              <a:rPr lang="en-US" altLang="ja-JP" sz="1400" dirty="0">
                <a:latin typeface="あんずもじ奏" panose="02000600000000000000" pitchFamily="2" charset="-128"/>
                <a:ea typeface="あんずもじ奏" panose="02000600000000000000" pitchFamily="2" charset="-128"/>
              </a:rPr>
              <a:t>6</a:t>
            </a:r>
            <a:r>
              <a:rPr lang="ja-JP" altLang="en-US" sz="1400" dirty="0">
                <a:latin typeface="あんずもじ奏" panose="02000600000000000000" pitchFamily="2" charset="-128"/>
                <a:ea typeface="あんずもじ奏" panose="02000600000000000000" pitchFamily="2" charset="-128"/>
              </a:rPr>
              <a:t>回目には痛みの強度も弱くなっていました。その後、予定していたよりも時間がかかってしまいましたが、</a:t>
            </a:r>
            <a:r>
              <a:rPr lang="ja-JP" altLang="en-US" sz="1400" dirty="0">
                <a:solidFill>
                  <a:srgbClr val="FF0000"/>
                </a:solidFill>
                <a:latin typeface="あんずもじ奏" panose="02000600000000000000" pitchFamily="2" charset="-128"/>
                <a:ea typeface="あんずもじ奏" panose="02000600000000000000" pitchFamily="2" charset="-128"/>
              </a:rPr>
              <a:t>痛みを忘れる時間ができ、不安も軽減した</a:t>
            </a:r>
            <a:r>
              <a:rPr lang="ja-JP" altLang="en-US" sz="1400" dirty="0">
                <a:latin typeface="あんずもじ奏" panose="02000600000000000000" pitchFamily="2" charset="-128"/>
                <a:ea typeface="あんずもじ奏" panose="02000600000000000000" pitchFamily="2" charset="-128"/>
              </a:rPr>
              <a:t>ため卒業。好きだったドラマを楽しめるようになったとお話しされていました。咽が弱いので、症状がないと思う時でも</a:t>
            </a:r>
            <a:r>
              <a:rPr lang="ja-JP" altLang="en-US" sz="1400" dirty="0">
                <a:solidFill>
                  <a:srgbClr val="FF0000"/>
                </a:solidFill>
                <a:latin typeface="あんずもじ奏" panose="02000600000000000000" pitchFamily="2" charset="-128"/>
                <a:ea typeface="あんずもじ奏" panose="02000600000000000000" pitchFamily="2" charset="-128"/>
              </a:rPr>
              <a:t>セルフケアをかかさないよう</a:t>
            </a:r>
            <a:r>
              <a:rPr lang="ja-JP" altLang="en-US" sz="1400" dirty="0">
                <a:latin typeface="あんずもじ奏" panose="02000600000000000000" pitchFamily="2" charset="-128"/>
                <a:ea typeface="あんずもじ奏" panose="02000600000000000000" pitchFamily="2" charset="-128"/>
              </a:rPr>
              <a:t>にお伝えし、施術を終えました。</a:t>
            </a:r>
            <a:endParaRPr lang="en-US" altLang="ja-JP" sz="1400" dirty="0">
              <a:latin typeface="あんずもじ奏" panose="02000600000000000000" pitchFamily="2" charset="-128"/>
              <a:ea typeface="あんずもじ奏" panose="02000600000000000000" pitchFamily="2" charset="-128"/>
            </a:endParaRPr>
          </a:p>
          <a:p>
            <a:pPr algn="just"/>
            <a:r>
              <a:rPr lang="ja-JP" altLang="en-US" sz="1400" dirty="0">
                <a:latin typeface="あんずもじ奏" panose="02000600000000000000" pitchFamily="2" charset="-128"/>
                <a:ea typeface="あんずもじ奏" panose="02000600000000000000" pitchFamily="2" charset="-128"/>
              </a:rPr>
              <a:t>～担当から一言～</a:t>
            </a:r>
            <a:endParaRPr lang="en-US" altLang="ja-JP" sz="1400" dirty="0">
              <a:latin typeface="あんずもじ奏" panose="02000600000000000000" pitchFamily="2" charset="-128"/>
              <a:ea typeface="あんずもじ奏" panose="02000600000000000000" pitchFamily="2" charset="-128"/>
            </a:endParaRPr>
          </a:p>
          <a:p>
            <a:pPr lvl="0">
              <a:defRPr/>
            </a:pPr>
            <a:r>
              <a:rPr lang="ja-JP" altLang="en-US" sz="1400" dirty="0">
                <a:latin typeface="あんずもじ奏" panose="02000600000000000000" pitchFamily="2" charset="-128"/>
                <a:ea typeface="あんずもじ奏" panose="02000600000000000000" pitchFamily="2" charset="-128"/>
              </a:rPr>
              <a:t>楽しい時間をすごせますように！</a:t>
            </a:r>
          </a:p>
        </p:txBody>
      </p:sp>
      <p:sp>
        <p:nvSpPr>
          <p:cNvPr id="60" name="テキスト ボックス 59">
            <a:extLst>
              <a:ext uri="{FF2B5EF4-FFF2-40B4-BE49-F238E27FC236}">
                <a16:creationId xmlns:a16="http://schemas.microsoft.com/office/drawing/2014/main" xmlns="" id="{98A1B866-C1B0-405E-B430-E35483DB9BA1}"/>
              </a:ext>
            </a:extLst>
          </p:cNvPr>
          <p:cNvSpPr txBox="1"/>
          <p:nvPr/>
        </p:nvSpPr>
        <p:spPr>
          <a:xfrm>
            <a:off x="203874" y="3520233"/>
            <a:ext cx="1057134" cy="400110"/>
          </a:xfrm>
          <a:prstGeom prst="rect">
            <a:avLst/>
          </a:prstGeom>
          <a:noFill/>
        </p:spPr>
        <p:txBody>
          <a:bodyPr wrap="square" rtlCol="0">
            <a:spAutoFit/>
          </a:bodyPr>
          <a:lstStyle/>
          <a:p>
            <a:r>
              <a:rPr lang="ja-JP" altLang="en-US" sz="2000" b="1" dirty="0">
                <a:latin typeface="あんずもじ奏" panose="02000600000000000000" pitchFamily="2" charset="-128"/>
                <a:ea typeface="あんずもじ奏" panose="02000600000000000000" pitchFamily="2" charset="-128"/>
              </a:rPr>
              <a:t>お知らせ</a:t>
            </a:r>
            <a:endParaRPr kumimoji="1" lang="ja-JP" altLang="en-US" sz="2000" b="1" dirty="0">
              <a:latin typeface="あんずもじ奏" panose="02000600000000000000" pitchFamily="2" charset="-128"/>
              <a:ea typeface="あんずもじ奏" panose="02000600000000000000" pitchFamily="2" charset="-128"/>
            </a:endParaRPr>
          </a:p>
        </p:txBody>
      </p:sp>
      <p:pic>
        <p:nvPicPr>
          <p:cNvPr id="61" name="図 60">
            <a:extLst>
              <a:ext uri="{FF2B5EF4-FFF2-40B4-BE49-F238E27FC236}">
                <a16:creationId xmlns:a16="http://schemas.microsoft.com/office/drawing/2014/main" xmlns="" id="{0C511EA5-B1A1-4211-9B74-19E25ECB3833}"/>
              </a:ext>
            </a:extLst>
          </p:cNvPr>
          <p:cNvPicPr>
            <a:picLocks noChangeAspect="1"/>
          </p:cNvPicPr>
          <p:nvPr/>
        </p:nvPicPr>
        <p:blipFill>
          <a:blip r:embed="rId10">
            <a:clrChange>
              <a:clrFrom>
                <a:srgbClr val="000000"/>
              </a:clrFrom>
              <a:clrTo>
                <a:srgbClr val="000000">
                  <a:alpha val="0"/>
                </a:srgbClr>
              </a:clrTo>
            </a:clrChange>
          </a:blip>
          <a:stretch>
            <a:fillRect/>
          </a:stretch>
        </p:blipFill>
        <p:spPr>
          <a:xfrm>
            <a:off x="1231384" y="3590595"/>
            <a:ext cx="2208805" cy="294261"/>
          </a:xfrm>
          <a:prstGeom prst="rect">
            <a:avLst/>
          </a:prstGeom>
        </p:spPr>
      </p:pic>
      <p:cxnSp>
        <p:nvCxnSpPr>
          <p:cNvPr id="65" name="直線コネクタ 64">
            <a:extLst>
              <a:ext uri="{FF2B5EF4-FFF2-40B4-BE49-F238E27FC236}">
                <a16:creationId xmlns:a16="http://schemas.microsoft.com/office/drawing/2014/main" xmlns="" id="{0F8994F4-C331-44D6-85BF-92F32A4D8E88}"/>
              </a:ext>
            </a:extLst>
          </p:cNvPr>
          <p:cNvCxnSpPr/>
          <p:nvPr/>
        </p:nvCxnSpPr>
        <p:spPr>
          <a:xfrm>
            <a:off x="80828" y="6485178"/>
            <a:ext cx="3656629" cy="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68" name="グループ化 67">
            <a:extLst>
              <a:ext uri="{FF2B5EF4-FFF2-40B4-BE49-F238E27FC236}">
                <a16:creationId xmlns:a16="http://schemas.microsoft.com/office/drawing/2014/main" xmlns="" id="{BCAD398D-9720-434D-8DB5-04C1B87DF9C9}"/>
              </a:ext>
            </a:extLst>
          </p:cNvPr>
          <p:cNvGrpSpPr/>
          <p:nvPr/>
        </p:nvGrpSpPr>
        <p:grpSpPr>
          <a:xfrm>
            <a:off x="-4060532" y="5543743"/>
            <a:ext cx="835013" cy="338554"/>
            <a:chOff x="33852" y="5275014"/>
            <a:chExt cx="835013" cy="338554"/>
          </a:xfrm>
        </p:grpSpPr>
        <p:sp>
          <p:nvSpPr>
            <p:cNvPr id="69" name="テキスト ボックス 68">
              <a:extLst>
                <a:ext uri="{FF2B5EF4-FFF2-40B4-BE49-F238E27FC236}">
                  <a16:creationId xmlns:a16="http://schemas.microsoft.com/office/drawing/2014/main" xmlns="" id="{2AEE800D-8E63-47B8-9C63-20724B39A5CD}"/>
                </a:ext>
              </a:extLst>
            </p:cNvPr>
            <p:cNvSpPr txBox="1"/>
            <p:nvPr/>
          </p:nvSpPr>
          <p:spPr>
            <a:xfrm flipH="1">
              <a:off x="33852" y="5275014"/>
              <a:ext cx="835013" cy="338554"/>
            </a:xfrm>
            <a:prstGeom prst="rect">
              <a:avLst/>
            </a:prstGeom>
            <a:noFill/>
          </p:spPr>
          <p:txBody>
            <a:bodyPr wrap="square" rtlCol="0">
              <a:spAutoFit/>
            </a:bodyPr>
            <a:lstStyle/>
            <a:p>
              <a:r>
                <a:rPr kumimoji="1" lang="ja-JP" altLang="en-US" sz="1600" dirty="0">
                  <a:latin typeface="あんずもじ奏" panose="02000600000000000000" pitchFamily="2" charset="-128"/>
                  <a:ea typeface="あんずもじ奏" panose="02000600000000000000" pitchFamily="2" charset="-128"/>
                </a:rPr>
                <a:t>小ネタ</a:t>
              </a:r>
            </a:p>
          </p:txBody>
        </p:sp>
        <p:sp>
          <p:nvSpPr>
            <p:cNvPr id="70" name="楕円 62">
              <a:extLst>
                <a:ext uri="{FF2B5EF4-FFF2-40B4-BE49-F238E27FC236}">
                  <a16:creationId xmlns:a16="http://schemas.microsoft.com/office/drawing/2014/main" xmlns="" id="{F1A92B58-9184-45AC-AACA-0139869719A7}"/>
                </a:ext>
              </a:extLst>
            </p:cNvPr>
            <p:cNvSpPr/>
            <p:nvPr/>
          </p:nvSpPr>
          <p:spPr>
            <a:xfrm>
              <a:off x="80789" y="5290392"/>
              <a:ext cx="609599" cy="30065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1" name="図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57380" y="1630599"/>
            <a:ext cx="851670" cy="882560"/>
          </a:xfrm>
          <a:prstGeom prst="rect">
            <a:avLst/>
          </a:prstGeom>
        </p:spPr>
      </p:pic>
      <p:sp>
        <p:nvSpPr>
          <p:cNvPr id="24" name="テキスト ボックス 23">
            <a:extLst>
              <a:ext uri="{FF2B5EF4-FFF2-40B4-BE49-F238E27FC236}">
                <a16:creationId xmlns:a16="http://schemas.microsoft.com/office/drawing/2014/main" xmlns="" id="{5E8678AC-4B9C-4BC5-8055-8CF4B188B30D}"/>
              </a:ext>
            </a:extLst>
          </p:cNvPr>
          <p:cNvSpPr txBox="1"/>
          <p:nvPr/>
        </p:nvSpPr>
        <p:spPr>
          <a:xfrm>
            <a:off x="4270750" y="8282429"/>
            <a:ext cx="1776599" cy="461665"/>
          </a:xfrm>
          <a:prstGeom prst="rect">
            <a:avLst/>
          </a:prstGeom>
          <a:noFill/>
        </p:spPr>
        <p:txBody>
          <a:bodyPr wrap="square" rtlCol="0">
            <a:spAutoFit/>
          </a:bodyPr>
          <a:lstStyle/>
          <a:p>
            <a:r>
              <a:rPr lang="en-US" altLang="ja-JP" sz="2400" b="1" dirty="0" err="1">
                <a:latin typeface="あんずもじ奏" panose="02000600000000000000" pitchFamily="2" charset="-128"/>
                <a:ea typeface="あんずもじ奏" panose="02000600000000000000" pitchFamily="2" charset="-128"/>
              </a:rPr>
              <a:t>Minstagram</a:t>
            </a:r>
            <a:endParaRPr kumimoji="1" lang="ja-JP" altLang="en-US" sz="2400" b="1" dirty="0">
              <a:latin typeface="あんずもじ奏" panose="02000600000000000000" pitchFamily="2" charset="-128"/>
              <a:ea typeface="あんずもじ奏" panose="02000600000000000000" pitchFamily="2" charset="-128"/>
            </a:endParaRPr>
          </a:p>
        </p:txBody>
      </p:sp>
      <p:sp>
        <p:nvSpPr>
          <p:cNvPr id="25" name="テキスト ボックス 24">
            <a:extLst>
              <a:ext uri="{FF2B5EF4-FFF2-40B4-BE49-F238E27FC236}">
                <a16:creationId xmlns:a16="http://schemas.microsoft.com/office/drawing/2014/main" xmlns="" id="{49EC52CD-507C-411E-9B2A-526AE98BF49D}"/>
              </a:ext>
            </a:extLst>
          </p:cNvPr>
          <p:cNvSpPr txBox="1"/>
          <p:nvPr/>
        </p:nvSpPr>
        <p:spPr>
          <a:xfrm>
            <a:off x="5849700" y="8447053"/>
            <a:ext cx="1717555" cy="276999"/>
          </a:xfrm>
          <a:prstGeom prst="rect">
            <a:avLst/>
          </a:prstGeom>
          <a:noFill/>
        </p:spPr>
        <p:txBody>
          <a:bodyPr wrap="square" rtlCol="0">
            <a:spAutoFit/>
          </a:bodyPr>
          <a:lstStyle/>
          <a:p>
            <a:r>
              <a:rPr kumimoji="1" lang="ja-JP" altLang="en-US" sz="1200" dirty="0">
                <a:latin typeface="あんずもじ奏" panose="02000600000000000000" pitchFamily="2" charset="-128"/>
                <a:ea typeface="あんずもじ奏" panose="02000600000000000000" pitchFamily="2" charset="-128"/>
              </a:rPr>
              <a:t>読者参加型コーナー</a:t>
            </a:r>
          </a:p>
        </p:txBody>
      </p:sp>
      <p:sp>
        <p:nvSpPr>
          <p:cNvPr id="26" name="テキスト ボックス 25">
            <a:extLst>
              <a:ext uri="{FF2B5EF4-FFF2-40B4-BE49-F238E27FC236}">
                <a16:creationId xmlns:a16="http://schemas.microsoft.com/office/drawing/2014/main" xmlns="" id="{C45CC69A-AEBA-4473-B457-EF2B7B49064A}"/>
              </a:ext>
            </a:extLst>
          </p:cNvPr>
          <p:cNvSpPr txBox="1"/>
          <p:nvPr/>
        </p:nvSpPr>
        <p:spPr>
          <a:xfrm>
            <a:off x="4024055" y="8625617"/>
            <a:ext cx="2624824" cy="400110"/>
          </a:xfrm>
          <a:prstGeom prst="rect">
            <a:avLst/>
          </a:prstGeom>
          <a:noFill/>
        </p:spPr>
        <p:txBody>
          <a:bodyPr wrap="square" rtlCol="0">
            <a:spAutoFit/>
          </a:bodyPr>
          <a:lstStyle/>
          <a:p>
            <a:r>
              <a:rPr lang="ja-JP" altLang="en-US" sz="2000" dirty="0">
                <a:solidFill>
                  <a:srgbClr val="FF0000"/>
                </a:solidFill>
                <a:latin typeface="あんずもじ奏" panose="02000600000000000000" pitchFamily="2" charset="-128"/>
                <a:ea typeface="あんずもじ奏" panose="02000600000000000000" pitchFamily="2" charset="-128"/>
              </a:rPr>
              <a:t>～韓ドラに大ハマリ～</a:t>
            </a:r>
            <a:endParaRPr kumimoji="1" lang="ja-JP" altLang="en-US" sz="2000" b="1" dirty="0">
              <a:solidFill>
                <a:srgbClr val="FF0000"/>
              </a:solidFill>
              <a:latin typeface="あんずもじ奏" panose="02000600000000000000" pitchFamily="2" charset="-128"/>
              <a:ea typeface="あんずもじ奏" panose="02000600000000000000" pitchFamily="2" charset="-128"/>
            </a:endParaRPr>
          </a:p>
        </p:txBody>
      </p:sp>
      <p:sp>
        <p:nvSpPr>
          <p:cNvPr id="28" name="テキスト ボックス 27">
            <a:extLst>
              <a:ext uri="{FF2B5EF4-FFF2-40B4-BE49-F238E27FC236}">
                <a16:creationId xmlns:a16="http://schemas.microsoft.com/office/drawing/2014/main" xmlns="" id="{01C25C6C-A390-49A0-A632-CB2C86B85D1A}"/>
              </a:ext>
            </a:extLst>
          </p:cNvPr>
          <p:cNvSpPr txBox="1"/>
          <p:nvPr/>
        </p:nvSpPr>
        <p:spPr>
          <a:xfrm>
            <a:off x="3658012" y="8893469"/>
            <a:ext cx="3853958" cy="1815882"/>
          </a:xfrm>
          <a:prstGeom prst="rect">
            <a:avLst/>
          </a:prstGeom>
          <a:noFill/>
        </p:spPr>
        <p:txBody>
          <a:bodyPr wrap="square" rtlCol="0">
            <a:spAutoFit/>
          </a:bodyPr>
          <a:lstStyle/>
          <a:p>
            <a:r>
              <a:rPr lang="ja-JP" altLang="en-US" sz="1400" dirty="0">
                <a:latin typeface="あんずもじ奏" panose="02000600000000000000" pitchFamily="2" charset="-128"/>
                <a:ea typeface="あんずもじ奏" panose="02000600000000000000" pitchFamily="2" charset="-128"/>
              </a:rPr>
              <a:t>妊娠中に時間があり観始めた韓国ドラマ。</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一番最初に</a:t>
            </a:r>
            <a:r>
              <a:rPr lang="ja-JP" altLang="en-US" sz="1400" dirty="0">
                <a:solidFill>
                  <a:srgbClr val="FF0000"/>
                </a:solidFill>
                <a:latin typeface="あんずもじ奏" panose="02000600000000000000" pitchFamily="2" charset="-128"/>
                <a:ea typeface="あんずもじ奏" panose="02000600000000000000" pitchFamily="2" charset="-128"/>
              </a:rPr>
              <a:t>「朱蒙」</a:t>
            </a:r>
            <a:r>
              <a:rPr lang="ja-JP" altLang="en-US" sz="1400" dirty="0">
                <a:latin typeface="あんずもじ奏" panose="02000600000000000000" pitchFamily="2" charset="-128"/>
                <a:ea typeface="あんずもじ奏" panose="02000600000000000000" pitchFamily="2" charset="-128"/>
              </a:rPr>
              <a:t>を観てから、ハマって</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何本も観ています。今ハマっているのは「トッケビ」。韓国ドラマは身分や裏切りに負けず、</a:t>
            </a:r>
            <a:r>
              <a:rPr lang="ja-JP" altLang="en-US" sz="1400" dirty="0">
                <a:solidFill>
                  <a:srgbClr val="FF0000"/>
                </a:solidFill>
                <a:latin typeface="あんずもじ奏" panose="02000600000000000000" pitchFamily="2" charset="-128"/>
                <a:ea typeface="あんずもじ奏" panose="02000600000000000000" pitchFamily="2" charset="-128"/>
              </a:rPr>
              <a:t>愛や目標のために信念を貫き通す姿</a:t>
            </a:r>
            <a:r>
              <a:rPr lang="ja-JP" altLang="en-US" sz="1400" dirty="0">
                <a:latin typeface="あんずもじ奏" panose="02000600000000000000" pitchFamily="2" charset="-128"/>
                <a:ea typeface="あんずもじ奏" panose="02000600000000000000" pitchFamily="2" charset="-128"/>
              </a:rPr>
              <a:t>が描かれているところが魅力的です。初めて観る方には時代劇なら</a:t>
            </a:r>
            <a:r>
              <a:rPr lang="ja-JP" altLang="en-US" sz="1400" dirty="0">
                <a:solidFill>
                  <a:srgbClr val="FF0000"/>
                </a:solidFill>
                <a:latin typeface="あんずもじ奏" panose="02000600000000000000" pitchFamily="2" charset="-128"/>
                <a:ea typeface="あんずもじ奏" panose="02000600000000000000" pitchFamily="2" charset="-128"/>
              </a:rPr>
              <a:t>「チャングムの誓い」</a:t>
            </a:r>
            <a:r>
              <a:rPr lang="ja-JP" altLang="en-US" sz="1400" dirty="0">
                <a:latin typeface="あんずもじ奏" panose="02000600000000000000" pitchFamily="2" charset="-128"/>
                <a:ea typeface="あんずもじ奏" panose="02000600000000000000" pitchFamily="2" charset="-128"/>
              </a:rPr>
              <a:t>、時代劇じゃないものなら</a:t>
            </a:r>
            <a:r>
              <a:rPr lang="ja-JP" altLang="en-US" sz="1400" dirty="0">
                <a:solidFill>
                  <a:srgbClr val="FF0000"/>
                </a:solidFill>
                <a:latin typeface="あんずもじ奏" panose="02000600000000000000" pitchFamily="2" charset="-128"/>
                <a:ea typeface="あんずもじ奏" panose="02000600000000000000" pitchFamily="2" charset="-128"/>
              </a:rPr>
              <a:t>「トッケビ」「グッド・ドクター」「ボーイフレンド」</a:t>
            </a:r>
            <a:r>
              <a:rPr lang="ja-JP" altLang="en-US" sz="1400" dirty="0">
                <a:latin typeface="あんずもじ奏" panose="02000600000000000000" pitchFamily="2" charset="-128"/>
                <a:ea typeface="あんずもじ奏" panose="02000600000000000000" pitchFamily="2" charset="-128"/>
              </a:rPr>
              <a:t>がオススメです。</a:t>
            </a:r>
            <a:r>
              <a:rPr lang="ja-JP" altLang="en-US" sz="1400" dirty="0">
                <a:solidFill>
                  <a:srgbClr val="FF0000"/>
                </a:solidFill>
                <a:latin typeface="あんずもじ奏" panose="02000600000000000000" pitchFamily="2" charset="-128"/>
                <a:ea typeface="あんずもじ奏" panose="02000600000000000000" pitchFamily="2" charset="-128"/>
              </a:rPr>
              <a:t>　　</a:t>
            </a:r>
            <a:r>
              <a:rPr lang="en-US" altLang="ja-JP" sz="1400" dirty="0">
                <a:solidFill>
                  <a:srgbClr val="FF0000"/>
                </a:solidFill>
                <a:latin typeface="あんずもじ奏" panose="02000600000000000000" pitchFamily="2" charset="-128"/>
                <a:ea typeface="あんずもじ奏" panose="02000600000000000000" pitchFamily="2" charset="-128"/>
              </a:rPr>
              <a:t>Y</a:t>
            </a:r>
            <a:r>
              <a:rPr lang="ja-JP" altLang="en-US" sz="1400" dirty="0">
                <a:solidFill>
                  <a:srgbClr val="FF0000"/>
                </a:solidFill>
                <a:latin typeface="あんずもじ奏" panose="02000600000000000000" pitchFamily="2" charset="-128"/>
                <a:ea typeface="あんずもじ奏" panose="02000600000000000000" pitchFamily="2" charset="-128"/>
              </a:rPr>
              <a:t>さんより</a:t>
            </a:r>
            <a:r>
              <a:rPr lang="ja-JP" altLang="en-US" sz="1400" dirty="0">
                <a:latin typeface="あんずもじ奏" panose="02000600000000000000" pitchFamily="2" charset="-128"/>
                <a:ea typeface="あんずもじ奏" panose="02000600000000000000" pitchFamily="2" charset="-128"/>
              </a:rPr>
              <a:t>　　　　　　　　　　　　　　　　　　　　　　　　　　　　</a:t>
            </a:r>
            <a:endParaRPr lang="en-US" altLang="ja-JP" sz="1400" dirty="0">
              <a:latin typeface="あんずもじ奏" panose="02000600000000000000" pitchFamily="2" charset="-128"/>
              <a:ea typeface="あんずもじ奏" panose="02000600000000000000" pitchFamily="2" charset="-128"/>
            </a:endParaRPr>
          </a:p>
        </p:txBody>
      </p:sp>
      <p:sp>
        <p:nvSpPr>
          <p:cNvPr id="63" name="テキスト ボックス 62">
            <a:extLst>
              <a:ext uri="{FF2B5EF4-FFF2-40B4-BE49-F238E27FC236}">
                <a16:creationId xmlns:a16="http://schemas.microsoft.com/office/drawing/2014/main" xmlns="" id="{FAFBB5FD-E6E2-4A46-A059-2680F591E4B4}"/>
              </a:ext>
            </a:extLst>
          </p:cNvPr>
          <p:cNvSpPr txBox="1"/>
          <p:nvPr/>
        </p:nvSpPr>
        <p:spPr>
          <a:xfrm>
            <a:off x="978674" y="10267853"/>
            <a:ext cx="1928300" cy="145390"/>
          </a:xfrm>
          <a:prstGeom prst="rect">
            <a:avLst/>
          </a:prstGeom>
          <a:solidFill>
            <a:schemeClr val="bg1"/>
          </a:solidFill>
        </p:spPr>
        <p:txBody>
          <a:bodyPr wrap="square">
            <a:spAutoFit/>
          </a:bodyPr>
          <a:lstStyle/>
          <a:p>
            <a:pPr lvl="0">
              <a:defRPr/>
            </a:pPr>
            <a:endParaRPr lang="en-US" altLang="ja-JP" sz="1200" dirty="0">
              <a:solidFill>
                <a:schemeClr val="bg2">
                  <a:lumMod val="50000"/>
                </a:schemeClr>
              </a:solidFill>
              <a:latin typeface="あんずもじ奏" panose="02000600000000000000" pitchFamily="2" charset="-128"/>
              <a:ea typeface="あんずもじ奏" panose="02000600000000000000" pitchFamily="2" charset="-128"/>
            </a:endParaRPr>
          </a:p>
        </p:txBody>
      </p:sp>
      <p:sp>
        <p:nvSpPr>
          <p:cNvPr id="6" name="テキスト ボックス 5">
            <a:extLst>
              <a:ext uri="{FF2B5EF4-FFF2-40B4-BE49-F238E27FC236}">
                <a16:creationId xmlns:a16="http://schemas.microsoft.com/office/drawing/2014/main" xmlns="" id="{D9813123-5256-405B-92BB-1B379127E4D4}"/>
              </a:ext>
            </a:extLst>
          </p:cNvPr>
          <p:cNvSpPr txBox="1"/>
          <p:nvPr/>
        </p:nvSpPr>
        <p:spPr>
          <a:xfrm>
            <a:off x="451756" y="3826154"/>
            <a:ext cx="2779928" cy="400110"/>
          </a:xfrm>
          <a:prstGeom prst="rect">
            <a:avLst/>
          </a:prstGeom>
          <a:noFill/>
        </p:spPr>
        <p:txBody>
          <a:bodyPr wrap="none" rtlCol="0">
            <a:spAutoFit/>
          </a:bodyPr>
          <a:lstStyle/>
          <a:p>
            <a:r>
              <a:rPr kumimoji="1" lang="ja-JP" altLang="en-US" sz="2000" dirty="0">
                <a:solidFill>
                  <a:srgbClr val="FF0000"/>
                </a:solidFill>
                <a:latin typeface="あんずもじ奏" panose="02000600000000000000" pitchFamily="2" charset="-128"/>
                <a:ea typeface="あんずもじ奏" panose="02000600000000000000" pitchFamily="2" charset="-128"/>
              </a:rPr>
              <a:t>紹介の輪が広がっています</a:t>
            </a:r>
          </a:p>
        </p:txBody>
      </p:sp>
      <p:pic>
        <p:nvPicPr>
          <p:cNvPr id="10" name="図 9">
            <a:extLst>
              <a:ext uri="{FF2B5EF4-FFF2-40B4-BE49-F238E27FC236}">
                <a16:creationId xmlns:a16="http://schemas.microsoft.com/office/drawing/2014/main" xmlns="" id="{FB887505-D190-4841-A92C-2D8DD05060C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744422" y="7050926"/>
            <a:ext cx="2826578" cy="2127058"/>
          </a:xfrm>
          <a:prstGeom prst="rect">
            <a:avLst/>
          </a:prstGeom>
        </p:spPr>
      </p:pic>
      <p:sp>
        <p:nvSpPr>
          <p:cNvPr id="62" name="テキスト ボックス 61">
            <a:extLst>
              <a:ext uri="{FF2B5EF4-FFF2-40B4-BE49-F238E27FC236}">
                <a16:creationId xmlns:a16="http://schemas.microsoft.com/office/drawing/2014/main" xmlns="" id="{8F97F287-4B1C-445C-BCC6-2CBD228E8A7E}"/>
              </a:ext>
            </a:extLst>
          </p:cNvPr>
          <p:cNvSpPr txBox="1"/>
          <p:nvPr/>
        </p:nvSpPr>
        <p:spPr>
          <a:xfrm>
            <a:off x="194833" y="4192799"/>
            <a:ext cx="3586231" cy="2462213"/>
          </a:xfrm>
          <a:prstGeom prst="rect">
            <a:avLst/>
          </a:prstGeom>
          <a:noFill/>
        </p:spPr>
        <p:txBody>
          <a:bodyPr wrap="square" rtlCol="0">
            <a:spAutoFit/>
          </a:bodyPr>
          <a:lstStyle/>
          <a:p>
            <a:r>
              <a:rPr lang="ja-JP" altLang="en-US" sz="1400" dirty="0">
                <a:latin typeface="あんずもじ奏" panose="02000600000000000000" pitchFamily="2" charset="-128"/>
                <a:ea typeface="あんずもじ奏" panose="02000600000000000000" pitchFamily="2" charset="-128"/>
              </a:rPr>
              <a:t>周りにお身体でお困りの方はいませんか？</a:t>
            </a:r>
          </a:p>
          <a:p>
            <a:r>
              <a:rPr lang="ja-JP" altLang="en-US" sz="1400" dirty="0">
                <a:latin typeface="あんずもじ奏" panose="02000600000000000000" pitchFamily="2" charset="-128"/>
                <a:ea typeface="あんずもじ奏" panose="02000600000000000000" pitchFamily="2" charset="-128"/>
              </a:rPr>
              <a:t>ミントには</a:t>
            </a:r>
            <a:r>
              <a:rPr lang="ja-JP" altLang="en-US" sz="1400" dirty="0">
                <a:solidFill>
                  <a:srgbClr val="FF0000"/>
                </a:solidFill>
                <a:latin typeface="あんずもじ奏" panose="02000600000000000000" pitchFamily="2" charset="-128"/>
                <a:ea typeface="あんずもじ奏" panose="02000600000000000000" pitchFamily="2" charset="-128"/>
              </a:rPr>
              <a:t>紹介制度</a:t>
            </a:r>
            <a:r>
              <a:rPr lang="ja-JP" altLang="en-US" sz="1400" dirty="0">
                <a:latin typeface="あんずもじ奏" panose="02000600000000000000" pitchFamily="2" charset="-128"/>
                <a:ea typeface="あんずもじ奏" panose="02000600000000000000" pitchFamily="2" charset="-128"/>
              </a:rPr>
              <a:t>があります。</a:t>
            </a:r>
          </a:p>
          <a:p>
            <a:endParaRPr lang="ja-JP" altLang="en-US"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紹介いただいた方→紹介クーポン</a:t>
            </a:r>
            <a:r>
              <a:rPr lang="en-US" altLang="ja-JP" sz="1400" dirty="0">
                <a:latin typeface="あんずもじ奏" panose="02000600000000000000" pitchFamily="2" charset="-128"/>
                <a:ea typeface="あんずもじ奏" panose="02000600000000000000" pitchFamily="2" charset="-128"/>
              </a:rPr>
              <a:t>(</a:t>
            </a:r>
            <a:r>
              <a:rPr lang="ja-JP" altLang="en-US" sz="1400" dirty="0">
                <a:latin typeface="あんずもじ奏" panose="02000600000000000000" pitchFamily="2" charset="-128"/>
                <a:ea typeface="あんずもじ奏" panose="02000600000000000000" pitchFamily="2" charset="-128"/>
              </a:rPr>
              <a:t>￥</a:t>
            </a:r>
            <a:r>
              <a:rPr lang="en-US" altLang="ja-JP" sz="1400" dirty="0">
                <a:latin typeface="あんずもじ奏" panose="02000600000000000000" pitchFamily="2" charset="-128"/>
                <a:ea typeface="あんずもじ奏" panose="02000600000000000000" pitchFamily="2" charset="-128"/>
              </a:rPr>
              <a:t>1,000)</a:t>
            </a:r>
            <a:endParaRPr lang="ja-JP" altLang="en-US"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紹介を受けた方→初診料</a:t>
            </a:r>
            <a:r>
              <a:rPr lang="en-US" altLang="ja-JP" sz="1400" dirty="0">
                <a:latin typeface="あんずもじ奏" panose="02000600000000000000" pitchFamily="2" charset="-128"/>
                <a:ea typeface="あんずもじ奏" panose="02000600000000000000" pitchFamily="2" charset="-128"/>
              </a:rPr>
              <a:t>(</a:t>
            </a:r>
            <a:r>
              <a:rPr lang="ja-JP" altLang="en-US" sz="1400" dirty="0">
                <a:latin typeface="あんずもじ奏" panose="02000600000000000000" pitchFamily="2" charset="-128"/>
                <a:ea typeface="あんずもじ奏" panose="02000600000000000000" pitchFamily="2" charset="-128"/>
              </a:rPr>
              <a:t>￥</a:t>
            </a:r>
            <a:r>
              <a:rPr lang="en-US" altLang="ja-JP" sz="1400" dirty="0">
                <a:latin typeface="あんずもじ奏" panose="02000600000000000000" pitchFamily="2" charset="-128"/>
                <a:ea typeface="あんずもじ奏" panose="02000600000000000000" pitchFamily="2" charset="-128"/>
              </a:rPr>
              <a:t>1,000)</a:t>
            </a:r>
            <a:r>
              <a:rPr lang="ja-JP" altLang="en-US" sz="1400" dirty="0">
                <a:latin typeface="あんずもじ奏" panose="02000600000000000000" pitchFamily="2" charset="-128"/>
                <a:ea typeface="あんずもじ奏" panose="02000600000000000000" pitchFamily="2" charset="-128"/>
              </a:rPr>
              <a:t>が無料に</a:t>
            </a:r>
          </a:p>
          <a:p>
            <a:endParaRPr lang="ja-JP" altLang="en-US" sz="1400" dirty="0">
              <a:latin typeface="あんずもじ奏" panose="02000600000000000000" pitchFamily="2" charset="-128"/>
              <a:ea typeface="あんずもじ奏" panose="02000600000000000000" pitchFamily="2" charset="-128"/>
            </a:endParaRPr>
          </a:p>
          <a:p>
            <a:r>
              <a:rPr lang="ja-JP" altLang="en-US" sz="1400" dirty="0">
                <a:solidFill>
                  <a:srgbClr val="FF0000"/>
                </a:solidFill>
                <a:latin typeface="あんずもじ奏" panose="02000600000000000000" pitchFamily="2" charset="-128"/>
                <a:ea typeface="あんずもじ奏" panose="02000600000000000000" pitchFamily="2" charset="-128"/>
              </a:rPr>
              <a:t>鍼灸院探しに悩まれている方</a:t>
            </a:r>
            <a:r>
              <a:rPr lang="ja-JP" altLang="en-US" sz="1400" dirty="0">
                <a:latin typeface="あんずもじ奏" panose="02000600000000000000" pitchFamily="2" charset="-128"/>
                <a:ea typeface="あんずもじ奏" panose="02000600000000000000" pitchFamily="2" charset="-128"/>
              </a:rPr>
              <a:t>、</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solidFill>
                  <a:srgbClr val="FF0000"/>
                </a:solidFill>
                <a:latin typeface="あんずもじ奏" panose="02000600000000000000" pitchFamily="2" charset="-128"/>
                <a:ea typeface="あんずもじ奏" panose="02000600000000000000" pitchFamily="2" charset="-128"/>
              </a:rPr>
              <a:t>身体の痛みや不調でお困りの方</a:t>
            </a:r>
            <a:r>
              <a:rPr lang="ja-JP" altLang="en-US" sz="1400" dirty="0">
                <a:latin typeface="あんずもじ奏" panose="02000600000000000000" pitchFamily="2" charset="-128"/>
                <a:ea typeface="あんずもじ奏" panose="02000600000000000000" pitchFamily="2" charset="-128"/>
              </a:rPr>
              <a:t>が</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周りにいらっしゃいましたら、</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ぜひ当院をご紹介ください。</a:t>
            </a:r>
          </a:p>
          <a:p>
            <a:r>
              <a:rPr lang="ja-JP" altLang="en-US" sz="1400" dirty="0">
                <a:latin typeface="あんずもじ奏" panose="02000600000000000000" pitchFamily="2" charset="-128"/>
                <a:ea typeface="あんずもじ奏" panose="02000600000000000000" pitchFamily="2" charset="-128"/>
              </a:rPr>
              <a:t>　　　　　　　　　　　</a:t>
            </a:r>
            <a:endParaRPr lang="en-US" altLang="ja-JP" sz="1400" dirty="0">
              <a:latin typeface="あんずもじ奏" panose="02000600000000000000" pitchFamily="2" charset="-128"/>
              <a:ea typeface="あんずもじ奏" panose="02000600000000000000" pitchFamily="2" charset="-128"/>
            </a:endParaRPr>
          </a:p>
        </p:txBody>
      </p:sp>
      <p:graphicFrame>
        <p:nvGraphicFramePr>
          <p:cNvPr id="64" name="図表 63">
            <a:extLst>
              <a:ext uri="{FF2B5EF4-FFF2-40B4-BE49-F238E27FC236}">
                <a16:creationId xmlns:a16="http://schemas.microsoft.com/office/drawing/2014/main" xmlns="" id="{971277ED-44A2-41E1-BA72-1D3DF0B637BB}"/>
              </a:ext>
            </a:extLst>
          </p:cNvPr>
          <p:cNvGraphicFramePr/>
          <p:nvPr>
            <p:extLst>
              <p:ext uri="{D42A27DB-BD31-4B8C-83A1-F6EECF244321}">
                <p14:modId xmlns:p14="http://schemas.microsoft.com/office/powerpoint/2010/main" val="3410785307"/>
              </p:ext>
            </p:extLst>
          </p:nvPr>
        </p:nvGraphicFramePr>
        <p:xfrm>
          <a:off x="42125" y="6572694"/>
          <a:ext cx="1434250" cy="33855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2" name="図 11" descr="カレンダー&#10;&#10;中程度の精度で自動的に生成された説明">
            <a:extLst>
              <a:ext uri="{FF2B5EF4-FFF2-40B4-BE49-F238E27FC236}">
                <a16:creationId xmlns:a16="http://schemas.microsoft.com/office/drawing/2014/main" xmlns="" id="{292AD508-7677-45F1-AEE6-2C7039F6CC01}"/>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60375" y="8433889"/>
            <a:ext cx="2930519" cy="2105648"/>
          </a:xfrm>
          <a:prstGeom prst="rect">
            <a:avLst/>
          </a:prstGeom>
        </p:spPr>
      </p:pic>
      <p:pic>
        <p:nvPicPr>
          <p:cNvPr id="3" name="図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718688" y="7203259"/>
            <a:ext cx="978793" cy="849932"/>
          </a:xfrm>
          <a:prstGeom prst="rect">
            <a:avLst/>
          </a:prstGeom>
        </p:spPr>
      </p:pic>
      <p:pic>
        <p:nvPicPr>
          <p:cNvPr id="16" name="図 1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2698590" y="5385422"/>
            <a:ext cx="919204" cy="1061130"/>
          </a:xfrm>
          <a:prstGeom prst="rect">
            <a:avLst/>
          </a:prstGeom>
        </p:spPr>
      </p:pic>
      <p:sp>
        <p:nvSpPr>
          <p:cNvPr id="17" name="正方形/長方形 16"/>
          <p:cNvSpPr/>
          <p:nvPr/>
        </p:nvSpPr>
        <p:spPr>
          <a:xfrm>
            <a:off x="214707" y="4814029"/>
            <a:ext cx="3212781" cy="577007"/>
          </a:xfrm>
          <a:prstGeom prst="rect">
            <a:avLst/>
          </a:prstGeom>
          <a:noFill/>
          <a:ln w="12700">
            <a:solidFill>
              <a:srgbClr val="7FD7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664122" y="1484207"/>
            <a:ext cx="752973" cy="610167"/>
          </a:xfrm>
          <a:prstGeom prst="rect">
            <a:avLst/>
          </a:prstGeom>
        </p:spPr>
      </p:pic>
      <p:pic>
        <p:nvPicPr>
          <p:cNvPr id="35" name="図 34" descr="白いバックグラウンドの前に立っている女性&#10;&#10;低い精度で自動的に生成された説明">
            <a:extLst>
              <a:ext uri="{FF2B5EF4-FFF2-40B4-BE49-F238E27FC236}">
                <a16:creationId xmlns:a16="http://schemas.microsoft.com/office/drawing/2014/main" xmlns="" id="{180B22FC-E4F1-4696-86ED-383188C87E5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6672318" y="8744852"/>
            <a:ext cx="839652" cy="629739"/>
          </a:xfrm>
          <a:prstGeom prst="rect">
            <a:avLst/>
          </a:prstGeom>
        </p:spPr>
      </p:pic>
    </p:spTree>
    <p:extLst>
      <p:ext uri="{BB962C8B-B14F-4D97-AF65-F5344CB8AC3E}">
        <p14:creationId xmlns:p14="http://schemas.microsoft.com/office/powerpoint/2010/main" val="73995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xmlns="" id="{9412BF4D-4730-4BB0-8F18-D6E281B6F728}"/>
              </a:ext>
            </a:extLst>
          </p:cNvPr>
          <p:cNvSpPr txBox="1"/>
          <p:nvPr/>
        </p:nvSpPr>
        <p:spPr>
          <a:xfrm>
            <a:off x="3756128" y="4432573"/>
            <a:ext cx="3799274" cy="2677656"/>
          </a:xfrm>
          <a:prstGeom prst="rect">
            <a:avLst/>
          </a:prstGeom>
          <a:noFill/>
        </p:spPr>
        <p:txBody>
          <a:bodyPr wrap="square">
            <a:spAutoFit/>
          </a:bodyPr>
          <a:lstStyle/>
          <a:p>
            <a:r>
              <a:rPr lang="ja-JP" altLang="en-US" sz="1400" dirty="0">
                <a:latin typeface="あんずもじ奏" panose="02000600000000000000" pitchFamily="2" charset="-128"/>
                <a:ea typeface="あんずもじ奏" panose="02000600000000000000" pitchFamily="2" charset="-128"/>
              </a:rPr>
              <a:t>辻村深月さんの小説です。</a:t>
            </a:r>
            <a:r>
              <a:rPr lang="ja-JP" altLang="en-US" sz="1400" dirty="0">
                <a:solidFill>
                  <a:srgbClr val="FF0000"/>
                </a:solidFill>
                <a:latin typeface="あんずもじ奏" panose="02000600000000000000" pitchFamily="2" charset="-128"/>
                <a:ea typeface="あんずもじ奏" panose="02000600000000000000" pitchFamily="2" charset="-128"/>
              </a:rPr>
              <a:t>中学校にいけなくなった</a:t>
            </a:r>
            <a:r>
              <a:rPr lang="en-US" altLang="ja-JP" sz="1400" dirty="0">
                <a:solidFill>
                  <a:srgbClr val="FF0000"/>
                </a:solidFill>
                <a:latin typeface="あんずもじ奏" panose="02000600000000000000" pitchFamily="2" charset="-128"/>
                <a:ea typeface="あんずもじ奏" panose="02000600000000000000" pitchFamily="2" charset="-128"/>
              </a:rPr>
              <a:t>7</a:t>
            </a:r>
            <a:r>
              <a:rPr lang="ja-JP" altLang="en-US" sz="1400" dirty="0">
                <a:solidFill>
                  <a:srgbClr val="FF0000"/>
                </a:solidFill>
                <a:latin typeface="あんずもじ奏" panose="02000600000000000000" pitchFamily="2" charset="-128"/>
                <a:ea typeface="あんずもじ奏" panose="02000600000000000000" pitchFamily="2" charset="-128"/>
              </a:rPr>
              <a:t>人の少年少女たちが鏡の中で出会う</a:t>
            </a:r>
            <a:r>
              <a:rPr lang="ja-JP" altLang="en-US" sz="1400" dirty="0">
                <a:latin typeface="あんずもじ奏" panose="02000600000000000000" pitchFamily="2" charset="-128"/>
                <a:ea typeface="あんずもじ奏" panose="02000600000000000000" pitchFamily="2" charset="-128"/>
              </a:rPr>
              <a:t>お話。前半、ファンタジー要素の強さから読む手を止めてしまいそうにもなりましたが</a:t>
            </a:r>
            <a:r>
              <a:rPr lang="en-US" altLang="ja-JP" sz="1400" dirty="0">
                <a:latin typeface="あんずもじ奏" panose="02000600000000000000" pitchFamily="2" charset="-128"/>
                <a:ea typeface="あんずもじ奏" panose="02000600000000000000" pitchFamily="2" charset="-128"/>
              </a:rPr>
              <a:t>(</a:t>
            </a:r>
            <a:r>
              <a:rPr lang="ja-JP" altLang="en-US" sz="1400" dirty="0">
                <a:latin typeface="あんずもじ奏" panose="02000600000000000000" pitchFamily="2" charset="-128"/>
                <a:ea typeface="あんずもじ奏" panose="02000600000000000000" pitchFamily="2" charset="-128"/>
              </a:rPr>
              <a:t>普段あまり読まないので</a:t>
            </a:r>
            <a:r>
              <a:rPr lang="en-US" altLang="ja-JP" sz="1400" dirty="0">
                <a:latin typeface="あんずもじ奏" panose="02000600000000000000" pitchFamily="2" charset="-128"/>
                <a:ea typeface="あんずもじ奏" panose="02000600000000000000" pitchFamily="2" charset="-128"/>
              </a:rPr>
              <a:t>…) </a:t>
            </a:r>
            <a:r>
              <a:rPr lang="ja-JP" altLang="en-US" sz="1400" dirty="0">
                <a:latin typeface="あんずもじ奏" panose="02000600000000000000" pitchFamily="2" charset="-128"/>
                <a:ea typeface="あんずもじ奏" panose="02000600000000000000" pitchFamily="2" charset="-128"/>
              </a:rPr>
              <a:t>後半から登場人物の魅力がグッと深まり、</a:t>
            </a:r>
            <a:r>
              <a:rPr lang="ja-JP" altLang="en-US" sz="1400" dirty="0">
                <a:solidFill>
                  <a:srgbClr val="FF0000"/>
                </a:solidFill>
                <a:latin typeface="あんずもじ奏" panose="02000600000000000000" pitchFamily="2" charset="-128"/>
                <a:ea typeface="あんずもじ奏" panose="02000600000000000000" pitchFamily="2" charset="-128"/>
              </a:rPr>
              <a:t>綺麗に回収されていく伏線</a:t>
            </a:r>
            <a:r>
              <a:rPr lang="ja-JP" altLang="en-US" sz="1400" dirty="0">
                <a:latin typeface="あんずもじ奏" panose="02000600000000000000" pitchFamily="2" charset="-128"/>
                <a:ea typeface="あんずもじ奏" panose="02000600000000000000" pitchFamily="2" charset="-128"/>
              </a:rPr>
              <a:t>が面白かったです。そして心情の描写が繊細。大人はもちろんですが、この本を読んで心が楽になる</a:t>
            </a:r>
            <a:r>
              <a:rPr lang="en-US" altLang="ja-JP" sz="1400" dirty="0">
                <a:latin typeface="あんずもじ奏" panose="02000600000000000000" pitchFamily="2" charset="-128"/>
                <a:ea typeface="あんずもじ奏" panose="02000600000000000000" pitchFamily="2" charset="-128"/>
              </a:rPr>
              <a:t>10</a:t>
            </a:r>
            <a:r>
              <a:rPr lang="ja-JP" altLang="en-US" sz="1400" dirty="0">
                <a:latin typeface="あんずもじ奏" panose="02000600000000000000" pitchFamily="2" charset="-128"/>
                <a:ea typeface="あんずもじ奏" panose="02000600000000000000" pitchFamily="2" charset="-128"/>
              </a:rPr>
              <a:t>代の方が結構いるんじゃないかなぁ</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　　　　　と感じました。私も</a:t>
            </a:r>
            <a:r>
              <a:rPr lang="ja-JP" altLang="en-US" sz="1400" dirty="0">
                <a:solidFill>
                  <a:srgbClr val="FF0000"/>
                </a:solidFill>
                <a:latin typeface="あんずもじ奏" panose="02000600000000000000" pitchFamily="2" charset="-128"/>
                <a:ea typeface="あんずもじ奏" panose="02000600000000000000" pitchFamily="2" charset="-128"/>
              </a:rPr>
              <a:t>中学生の頃に</a:t>
            </a:r>
            <a:endParaRPr lang="en-US" altLang="ja-JP" sz="1400" dirty="0">
              <a:solidFill>
                <a:srgbClr val="FF0000"/>
              </a:solidFill>
              <a:latin typeface="あんずもじ奏" panose="02000600000000000000" pitchFamily="2" charset="-128"/>
              <a:ea typeface="あんずもじ奏" panose="02000600000000000000" pitchFamily="2" charset="-128"/>
            </a:endParaRPr>
          </a:p>
          <a:p>
            <a:r>
              <a:rPr lang="ja-JP" altLang="en-US" sz="1400" dirty="0">
                <a:solidFill>
                  <a:srgbClr val="FF0000"/>
                </a:solidFill>
                <a:latin typeface="あんずもじ奏" panose="02000600000000000000" pitchFamily="2" charset="-128"/>
                <a:ea typeface="あんずもじ奏" panose="02000600000000000000" pitchFamily="2" charset="-128"/>
              </a:rPr>
              <a:t>　　　　　読みたかった</a:t>
            </a:r>
            <a:r>
              <a:rPr lang="en-US" altLang="ja-JP" sz="1400" dirty="0">
                <a:solidFill>
                  <a:srgbClr val="FF0000"/>
                </a:solidFill>
                <a:latin typeface="あんずもじ奏" panose="02000600000000000000" pitchFamily="2" charset="-128"/>
                <a:ea typeface="あんずもじ奏" panose="02000600000000000000" pitchFamily="2" charset="-128"/>
              </a:rPr>
              <a:t>…</a:t>
            </a:r>
            <a:r>
              <a:rPr lang="ja-JP" altLang="en-US" sz="1400" dirty="0">
                <a:latin typeface="あんずもじ奏" panose="02000600000000000000" pitchFamily="2" charset="-128"/>
                <a:ea typeface="あんずもじ奏" panose="02000600000000000000" pitchFamily="2" charset="-128"/>
              </a:rPr>
              <a:t>。文庫本上下巻と</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　　　　　少し分厚めですが、とても読みや</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　　　　　すいお話です。</a:t>
            </a:r>
            <a:endParaRPr lang="en-US" altLang="ja-JP" sz="1400" dirty="0">
              <a:latin typeface="あんずもじ奏" panose="02000600000000000000" pitchFamily="2" charset="-128"/>
              <a:ea typeface="あんずもじ奏" panose="02000600000000000000" pitchFamily="2" charset="-128"/>
            </a:endParaRPr>
          </a:p>
        </p:txBody>
      </p:sp>
      <p:sp>
        <p:nvSpPr>
          <p:cNvPr id="19" name="テキスト ボックス 18">
            <a:extLst>
              <a:ext uri="{FF2B5EF4-FFF2-40B4-BE49-F238E27FC236}">
                <a16:creationId xmlns:a16="http://schemas.microsoft.com/office/drawing/2014/main" xmlns="" id="{0160204F-8AFA-4B64-A0E2-70E46322DBFE}"/>
              </a:ext>
            </a:extLst>
          </p:cNvPr>
          <p:cNvSpPr txBox="1"/>
          <p:nvPr/>
        </p:nvSpPr>
        <p:spPr>
          <a:xfrm>
            <a:off x="9336" y="4437866"/>
            <a:ext cx="3777317" cy="2677656"/>
          </a:xfrm>
          <a:prstGeom prst="rect">
            <a:avLst/>
          </a:prstGeom>
          <a:noFill/>
        </p:spPr>
        <p:txBody>
          <a:bodyPr wrap="square" rtlCol="0">
            <a:spAutoFit/>
          </a:bodyPr>
          <a:lstStyle/>
          <a:p>
            <a:r>
              <a:rPr lang="ja-JP" altLang="en-US" sz="1400" dirty="0">
                <a:latin typeface="あんずもじ奏" panose="02000600000000000000" pitchFamily="2" charset="-128"/>
                <a:ea typeface="あんずもじ奏" panose="02000600000000000000" pitchFamily="2" charset="-128"/>
              </a:rPr>
              <a:t>昨年から</a:t>
            </a:r>
            <a:r>
              <a:rPr lang="en-US" altLang="ja-JP" sz="1400" dirty="0" err="1">
                <a:latin typeface="あんずもじ奏" panose="02000600000000000000" pitchFamily="2" charset="-128"/>
                <a:ea typeface="あんずもじ奏" panose="02000600000000000000" pitchFamily="2" charset="-128"/>
              </a:rPr>
              <a:t>GoTo</a:t>
            </a:r>
            <a:r>
              <a:rPr lang="ja-JP" altLang="en-US" sz="1400" dirty="0">
                <a:latin typeface="あんずもじ奏" panose="02000600000000000000" pitchFamily="2" charset="-128"/>
                <a:ea typeface="あんずもじ奏" panose="02000600000000000000" pitchFamily="2" charset="-128"/>
              </a:rPr>
              <a:t>イベントキャンペーンが始まっているのはご存知ですか？期間中にイベントのチケットを購入すると、チケット代金の</a:t>
            </a:r>
            <a:r>
              <a:rPr lang="en-US" altLang="ja-JP" sz="1400" dirty="0">
                <a:latin typeface="あんずもじ奏" panose="02000600000000000000" pitchFamily="2" charset="-128"/>
                <a:ea typeface="あんずもじ奏" panose="02000600000000000000" pitchFamily="2" charset="-128"/>
              </a:rPr>
              <a:t>2</a:t>
            </a:r>
            <a:r>
              <a:rPr lang="ja-JP" altLang="en-US" sz="1400" dirty="0">
                <a:latin typeface="あんずもじ奏" panose="02000600000000000000" pitchFamily="2" charset="-128"/>
                <a:ea typeface="あんずもじ奏" panose="02000600000000000000" pitchFamily="2" charset="-128"/>
              </a:rPr>
              <a:t>割相当が割引になるキャンペーンです。</a:t>
            </a:r>
            <a:r>
              <a:rPr lang="ja-JP" altLang="en-US" sz="1400" dirty="0">
                <a:solidFill>
                  <a:srgbClr val="FF0000"/>
                </a:solidFill>
                <a:latin typeface="あんずもじ奏" panose="02000600000000000000" pitchFamily="2" charset="-128"/>
                <a:ea typeface="あんずもじ奏" panose="02000600000000000000" pitchFamily="2" charset="-128"/>
              </a:rPr>
              <a:t>オンラインイベントも対象</a:t>
            </a:r>
            <a:r>
              <a:rPr lang="ja-JP" altLang="en-US" sz="1400" dirty="0">
                <a:latin typeface="あんずもじ奏" panose="02000600000000000000" pitchFamily="2" charset="-128"/>
                <a:ea typeface="あんずもじ奏" panose="02000600000000000000" pitchFamily="2" charset="-128"/>
              </a:rPr>
              <a:t>なので、おうちにいながら楽しむこともできます。私もキャンペーン利用して</a:t>
            </a:r>
            <a:r>
              <a:rPr lang="en-US" altLang="ja-JP" sz="1400" dirty="0">
                <a:latin typeface="あんずもじ奏" panose="02000600000000000000" pitchFamily="2" charset="-128"/>
                <a:ea typeface="あんずもじ奏" panose="02000600000000000000" pitchFamily="2" charset="-128"/>
              </a:rPr>
              <a:t>EXILE</a:t>
            </a:r>
            <a:r>
              <a:rPr lang="ja-JP" altLang="en-US" sz="1400" dirty="0">
                <a:latin typeface="あんずもじ奏" panose="02000600000000000000" pitchFamily="2" charset="-128"/>
                <a:ea typeface="あんずもじ奏" panose="02000600000000000000" pitchFamily="2" charset="-128"/>
              </a:rPr>
              <a:t>のオンラインイベントを観ました！</a:t>
            </a:r>
            <a:r>
              <a:rPr lang="ja-JP" altLang="en-US" sz="1400" dirty="0">
                <a:solidFill>
                  <a:srgbClr val="FF0000"/>
                </a:solidFill>
                <a:latin typeface="あんずもじ奏" panose="02000600000000000000" pitchFamily="2" charset="-128"/>
                <a:ea typeface="あんずもじ奏" panose="02000600000000000000" pitchFamily="2" charset="-128"/>
              </a:rPr>
              <a:t>隣を気にせず思いっきりタオルを振り回したり、踊ったりできる</a:t>
            </a:r>
            <a:r>
              <a:rPr lang="ja-JP" altLang="en-US" sz="1400" dirty="0">
                <a:latin typeface="あんずもじ奏" panose="02000600000000000000" pitchFamily="2" charset="-128"/>
                <a:ea typeface="あんずもじ奏" panose="02000600000000000000" pitchFamily="2" charset="-128"/>
              </a:rPr>
              <a:t>のもオンラインならでは。いつもと違った楽しみ方ができ</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　　　　ました♪他にも謎解きやオンラ</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　　　　　インツアーなど様々なイベント</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　　　　　があるので、体験してみては</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　　　　　いかがでしょうか？</a:t>
            </a:r>
          </a:p>
        </p:txBody>
      </p:sp>
      <p:pic>
        <p:nvPicPr>
          <p:cNvPr id="14" name="図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103" y="3475029"/>
            <a:ext cx="3700593" cy="1030313"/>
          </a:xfrm>
          <a:prstGeom prst="rect">
            <a:avLst/>
          </a:prstGeom>
        </p:spPr>
      </p:pic>
      <p:pic>
        <p:nvPicPr>
          <p:cNvPr id="39" name="図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29" y="3622158"/>
            <a:ext cx="2491352" cy="706682"/>
          </a:xfrm>
          <a:prstGeom prst="rect">
            <a:avLst/>
          </a:prstGeom>
        </p:spPr>
      </p:pic>
      <p:cxnSp>
        <p:nvCxnSpPr>
          <p:cNvPr id="16" name="直線コネクタ 15"/>
          <p:cNvCxnSpPr/>
          <p:nvPr/>
        </p:nvCxnSpPr>
        <p:spPr>
          <a:xfrm>
            <a:off x="111105" y="3548717"/>
            <a:ext cx="7384380" cy="0"/>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2393919" y="3307375"/>
            <a:ext cx="1475084" cy="261610"/>
          </a:xfrm>
          <a:prstGeom prst="rect">
            <a:avLst/>
          </a:prstGeom>
          <a:noFill/>
        </p:spPr>
        <p:txBody>
          <a:bodyPr wrap="none" rtlCol="0">
            <a:spAutoFit/>
          </a:bodyPr>
          <a:lstStyle/>
          <a:p>
            <a:r>
              <a:rPr lang="ja-JP" altLang="en-US" sz="1100" dirty="0">
                <a:latin typeface="あんずもじ奏" panose="02000600000000000000" pitchFamily="2" charset="-128"/>
                <a:ea typeface="あんずもじ奏" panose="02000600000000000000" pitchFamily="2" charset="-128"/>
              </a:rPr>
              <a:t>（</a:t>
            </a:r>
            <a:r>
              <a:rPr lang="en-US" altLang="ja-JP" sz="1100" dirty="0">
                <a:latin typeface="あんずもじ奏" panose="02000600000000000000" pitchFamily="2" charset="-128"/>
                <a:ea typeface="あんずもじ奏" panose="02000600000000000000" pitchFamily="2" charset="-128"/>
              </a:rPr>
              <a:t>by </a:t>
            </a:r>
            <a:r>
              <a:rPr lang="ja-JP" altLang="en-US" sz="1100" dirty="0">
                <a:latin typeface="あんずもじ奏" panose="02000600000000000000" pitchFamily="2" charset="-128"/>
                <a:ea typeface="あんずもじ奏" panose="02000600000000000000" pitchFamily="2" charset="-128"/>
              </a:rPr>
              <a:t>院長　森本賢司）</a:t>
            </a:r>
          </a:p>
        </p:txBody>
      </p:sp>
      <p:sp>
        <p:nvSpPr>
          <p:cNvPr id="30" name="テキスト ボックス 29"/>
          <p:cNvSpPr txBox="1"/>
          <p:nvPr/>
        </p:nvSpPr>
        <p:spPr>
          <a:xfrm>
            <a:off x="9866693" y="2268136"/>
            <a:ext cx="1874231" cy="261610"/>
          </a:xfrm>
          <a:prstGeom prst="rect">
            <a:avLst/>
          </a:prstGeom>
          <a:noFill/>
        </p:spPr>
        <p:txBody>
          <a:bodyPr wrap="none" rtlCol="0">
            <a:spAutoFit/>
          </a:bodyPr>
          <a:lstStyle/>
          <a:p>
            <a:r>
              <a:rPr lang="ja-JP" altLang="en-US" sz="1100" dirty="0">
                <a:latin typeface="あんずもじ奏" panose="02000600000000000000" pitchFamily="2" charset="-128"/>
                <a:ea typeface="あんずもじ奏" panose="02000600000000000000" pitchFamily="2" charset="-128"/>
              </a:rPr>
              <a:t>（</a:t>
            </a:r>
            <a:r>
              <a:rPr lang="en-US" altLang="ja-JP" sz="1100" dirty="0">
                <a:latin typeface="あんずもじ奏" panose="02000600000000000000" pitchFamily="2" charset="-128"/>
                <a:ea typeface="あんずもじ奏" panose="02000600000000000000" pitchFamily="2" charset="-128"/>
              </a:rPr>
              <a:t>by </a:t>
            </a:r>
            <a:r>
              <a:rPr lang="ja-JP" altLang="en-US" sz="1100" dirty="0">
                <a:latin typeface="あんずもじ奏" panose="02000600000000000000" pitchFamily="2" charset="-128"/>
                <a:ea typeface="あんずもじ奏" panose="02000600000000000000" pitchFamily="2" charset="-128"/>
              </a:rPr>
              <a:t>鍼灸師　眞殿さつき）　　</a:t>
            </a:r>
          </a:p>
        </p:txBody>
      </p:sp>
      <p:sp>
        <p:nvSpPr>
          <p:cNvPr id="3" name="AutoShape 4" descr="「シネマ歌舞伎 棒しばり」の画像検索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6" name="AutoShape 2" descr="「後妻の女」の画像検索結果"/>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円形吹き出し 45"/>
          <p:cNvSpPr/>
          <p:nvPr/>
        </p:nvSpPr>
        <p:spPr>
          <a:xfrm>
            <a:off x="1212214" y="113630"/>
            <a:ext cx="1885102" cy="391696"/>
          </a:xfrm>
          <a:prstGeom prst="wedgeEllipseCallout">
            <a:avLst>
              <a:gd name="adj1" fmla="val -58659"/>
              <a:gd name="adj2" fmla="val -149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sp>
        <p:nvSpPr>
          <p:cNvPr id="12" name="テキスト ボックス 11"/>
          <p:cNvSpPr txBox="1"/>
          <p:nvPr/>
        </p:nvSpPr>
        <p:spPr>
          <a:xfrm>
            <a:off x="1270634" y="92648"/>
            <a:ext cx="1704904" cy="400110"/>
          </a:xfrm>
          <a:prstGeom prst="rect">
            <a:avLst/>
          </a:prstGeom>
          <a:noFill/>
        </p:spPr>
        <p:txBody>
          <a:bodyPr wrap="square" rtlCol="0">
            <a:spAutoFit/>
          </a:bodyPr>
          <a:lstStyle/>
          <a:p>
            <a:r>
              <a:rPr lang="ja-JP" altLang="en-US" sz="1800" b="1" dirty="0">
                <a:latin typeface="あんずもじ奏" panose="02000600000000000000" pitchFamily="2" charset="-128"/>
                <a:ea typeface="あんずもじ奏" panose="02000600000000000000" pitchFamily="2" charset="-128"/>
              </a:rPr>
              <a:t>デジタルオ・タ・ク</a:t>
            </a:r>
            <a:r>
              <a:rPr lang="ja-JP" altLang="en-US" sz="2000" b="1" dirty="0">
                <a:latin typeface="あんずもじ奏" panose="02000600000000000000" pitchFamily="2" charset="-128"/>
                <a:ea typeface="あんずもじ奏" panose="02000600000000000000" pitchFamily="2" charset="-128"/>
              </a:rPr>
              <a:t>　　　　　　　　　　　　　　　　　　　　　　</a:t>
            </a:r>
          </a:p>
        </p:txBody>
      </p:sp>
      <p:cxnSp>
        <p:nvCxnSpPr>
          <p:cNvPr id="36" name="直線コネクタ 35"/>
          <p:cNvCxnSpPr/>
          <p:nvPr/>
        </p:nvCxnSpPr>
        <p:spPr>
          <a:xfrm>
            <a:off x="3780676" y="5013335"/>
            <a:ext cx="0" cy="5479031"/>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flipV="1">
            <a:off x="3780676" y="100177"/>
            <a:ext cx="0" cy="4991548"/>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95697" y="7097434"/>
            <a:ext cx="7433231" cy="45663"/>
          </a:xfrm>
          <a:prstGeom prst="line">
            <a:avLst/>
          </a:prstGeom>
          <a:ln w="31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9446292" y="7894660"/>
            <a:ext cx="3748252" cy="0"/>
          </a:xfrm>
          <a:prstGeom prst="line">
            <a:avLst/>
          </a:prstGeom>
        </p:spPr>
        <p:style>
          <a:lnRef idx="1">
            <a:schemeClr val="accent1"/>
          </a:lnRef>
          <a:fillRef idx="0">
            <a:schemeClr val="accent1"/>
          </a:fillRef>
          <a:effectRef idx="0">
            <a:schemeClr val="accent1"/>
          </a:effectRef>
          <a:fontRef idx="minor">
            <a:schemeClr val="tx1"/>
          </a:fontRef>
        </p:style>
      </p:cxnSp>
      <p:sp>
        <p:nvSpPr>
          <p:cNvPr id="33" name="AutoShape 2" descr="「映画 ふたりの旅路」の画像検索結果"/>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54" name="テキスト ボックス 53"/>
          <p:cNvSpPr txBox="1"/>
          <p:nvPr/>
        </p:nvSpPr>
        <p:spPr>
          <a:xfrm>
            <a:off x="9446292" y="1999037"/>
            <a:ext cx="184731" cy="408253"/>
          </a:xfrm>
          <a:prstGeom prst="rect">
            <a:avLst/>
          </a:prstGeom>
          <a:noFill/>
        </p:spPr>
        <p:txBody>
          <a:bodyPr wrap="none" rtlCol="0">
            <a:spAutoFit/>
          </a:bodyPr>
          <a:lstStyle/>
          <a:p>
            <a:endParaRPr kumimoji="1" lang="en-US" altLang="ja-JP" dirty="0"/>
          </a:p>
        </p:txBody>
      </p:sp>
      <p:pic>
        <p:nvPicPr>
          <p:cNvPr id="70" name="図 69"/>
          <p:cNvPicPr>
            <a:picLocks noChangeAspect="1"/>
          </p:cNvPicPr>
          <p:nvPr/>
        </p:nvPicPr>
        <p:blipFill rotWithShape="1">
          <a:blip r:embed="rId5"/>
          <a:srcRect l="15128" t="5864" r="19835" b="40184"/>
          <a:stretch/>
        </p:blipFill>
        <p:spPr>
          <a:xfrm>
            <a:off x="-14850" y="2397656"/>
            <a:ext cx="914400" cy="1136469"/>
          </a:xfrm>
          <a:prstGeom prst="ellipse">
            <a:avLst/>
          </a:prstGeom>
          <a:ln>
            <a:noFill/>
          </a:ln>
          <a:effectLst>
            <a:softEdge rad="112500"/>
          </a:effectLst>
        </p:spPr>
      </p:pic>
      <p:pic>
        <p:nvPicPr>
          <p:cNvPr id="77" name="図 76"/>
          <p:cNvPicPr>
            <a:picLocks noChangeAspect="1"/>
          </p:cNvPicPr>
          <p:nvPr/>
        </p:nvPicPr>
        <p:blipFill rotWithShape="1">
          <a:blip r:embed="rId6" cstate="print">
            <a:extLst>
              <a:ext uri="{28A0092B-C50C-407E-A947-70E740481C1C}">
                <a14:useLocalDpi xmlns:a14="http://schemas.microsoft.com/office/drawing/2010/main" val="0"/>
              </a:ext>
            </a:extLst>
          </a:blip>
          <a:srcRect l="3974" t="1334" r="7033" b="22261"/>
          <a:stretch/>
        </p:blipFill>
        <p:spPr>
          <a:xfrm>
            <a:off x="10878122" y="435000"/>
            <a:ext cx="805983" cy="1037146"/>
          </a:xfrm>
          <a:prstGeom prst="ellipse">
            <a:avLst/>
          </a:prstGeom>
          <a:ln>
            <a:noFill/>
          </a:ln>
          <a:effectLst>
            <a:softEdge rad="112500"/>
          </a:effectLst>
        </p:spPr>
      </p:pic>
      <p:sp>
        <p:nvSpPr>
          <p:cNvPr id="63" name="テキスト ボックス 62"/>
          <p:cNvSpPr txBox="1"/>
          <p:nvPr/>
        </p:nvSpPr>
        <p:spPr>
          <a:xfrm>
            <a:off x="5879845" y="3267077"/>
            <a:ext cx="1722467" cy="261610"/>
          </a:xfrm>
          <a:prstGeom prst="rect">
            <a:avLst/>
          </a:prstGeom>
          <a:noFill/>
        </p:spPr>
        <p:txBody>
          <a:bodyPr wrap="square" rtlCol="0">
            <a:spAutoFit/>
          </a:bodyPr>
          <a:lstStyle/>
          <a:p>
            <a:r>
              <a:rPr lang="ja-JP" altLang="en-US" sz="1100" dirty="0">
                <a:latin typeface="あんずもじ奏" panose="02000600000000000000" pitchFamily="2" charset="-128"/>
                <a:ea typeface="あんずもじ奏" panose="02000600000000000000" pitchFamily="2" charset="-128"/>
              </a:rPr>
              <a:t>（</a:t>
            </a:r>
            <a:r>
              <a:rPr lang="en-US" altLang="ja-JP" sz="1100" dirty="0">
                <a:latin typeface="あんずもじ奏" panose="02000600000000000000" pitchFamily="2" charset="-128"/>
                <a:ea typeface="あんずもじ奏" panose="02000600000000000000" pitchFamily="2" charset="-128"/>
              </a:rPr>
              <a:t>by </a:t>
            </a:r>
            <a:r>
              <a:rPr lang="ja-JP" altLang="en-US" sz="1100" dirty="0">
                <a:latin typeface="あんずもじ奏" panose="02000600000000000000" pitchFamily="2" charset="-128"/>
                <a:ea typeface="あんずもじ奏" panose="02000600000000000000" pitchFamily="2" charset="-128"/>
              </a:rPr>
              <a:t>鍼灸師　森 美紗都）</a:t>
            </a:r>
            <a:endParaRPr lang="en-US" altLang="ja-JP" sz="1100" dirty="0">
              <a:latin typeface="あんずもじ奏" panose="02000600000000000000" pitchFamily="2" charset="-128"/>
              <a:ea typeface="あんずもじ奏" panose="02000600000000000000" pitchFamily="2" charset="-128"/>
            </a:endParaRPr>
          </a:p>
        </p:txBody>
      </p:sp>
      <p:pic>
        <p:nvPicPr>
          <p:cNvPr id="51" name="図 50" descr="人, 地面, 衣類, 保持している が含まれている画像&#10;&#10;自動的に生成された説明">
            <a:extLst>
              <a:ext uri="{FF2B5EF4-FFF2-40B4-BE49-F238E27FC236}">
                <a16:creationId xmlns:a16="http://schemas.microsoft.com/office/drawing/2014/main" xmlns="" id="{C6C156ED-9184-4E12-9D2B-7FFA755BC2C7}"/>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9186" t="-1586" r="20196" b="21926"/>
          <a:stretch/>
        </p:blipFill>
        <p:spPr>
          <a:xfrm flipH="1">
            <a:off x="9516605" y="5628290"/>
            <a:ext cx="805984" cy="1059151"/>
          </a:xfrm>
          <a:prstGeom prst="ellipse">
            <a:avLst/>
          </a:prstGeom>
          <a:ln>
            <a:noFill/>
          </a:ln>
          <a:effectLst>
            <a:softEdge rad="112500"/>
          </a:effectLst>
        </p:spPr>
      </p:pic>
      <p:sp>
        <p:nvSpPr>
          <p:cNvPr id="66" name="テキスト ボックス 65">
            <a:extLst>
              <a:ext uri="{FF2B5EF4-FFF2-40B4-BE49-F238E27FC236}">
                <a16:creationId xmlns:a16="http://schemas.microsoft.com/office/drawing/2014/main" xmlns="" id="{FAF1C20A-9663-4B81-A1C5-87BD4A3C3F65}"/>
              </a:ext>
            </a:extLst>
          </p:cNvPr>
          <p:cNvSpPr txBox="1"/>
          <p:nvPr/>
        </p:nvSpPr>
        <p:spPr>
          <a:xfrm flipH="1">
            <a:off x="10431493" y="6269582"/>
            <a:ext cx="1699239" cy="261610"/>
          </a:xfrm>
          <a:prstGeom prst="rect">
            <a:avLst/>
          </a:prstGeom>
          <a:noFill/>
        </p:spPr>
        <p:txBody>
          <a:bodyPr wrap="square" rtlCol="0">
            <a:spAutoFit/>
          </a:bodyPr>
          <a:lstStyle/>
          <a:p>
            <a:r>
              <a:rPr lang="en-US" altLang="ja-JP" sz="1100" dirty="0">
                <a:latin typeface="あんずもじ奏" panose="02000600000000000000" pitchFamily="2" charset="-128"/>
                <a:ea typeface="あんずもじ奏" panose="02000600000000000000" pitchFamily="2" charset="-128"/>
              </a:rPr>
              <a:t>(by</a:t>
            </a:r>
            <a:r>
              <a:rPr lang="ja-JP" altLang="en-US" sz="1100" dirty="0">
                <a:latin typeface="あんずもじ奏" panose="02000600000000000000" pitchFamily="2" charset="-128"/>
                <a:ea typeface="あんずもじ奏" panose="02000600000000000000" pitchFamily="2" charset="-128"/>
              </a:rPr>
              <a:t> 鍼灸師　長渕 詩帆</a:t>
            </a:r>
            <a:r>
              <a:rPr lang="en-US" altLang="ja-JP" sz="1100" dirty="0">
                <a:latin typeface="あんずもじ奏" panose="02000600000000000000" pitchFamily="2" charset="-128"/>
                <a:ea typeface="あんずもじ奏" panose="02000600000000000000" pitchFamily="2" charset="-128"/>
              </a:rPr>
              <a:t>)¥</a:t>
            </a:r>
            <a:endParaRPr lang="ja-JP" altLang="en-US" sz="1100" dirty="0">
              <a:latin typeface="あんずもじ奏" panose="02000600000000000000" pitchFamily="2" charset="-128"/>
              <a:ea typeface="あんずもじ奏" panose="02000600000000000000" pitchFamily="2" charset="-128"/>
            </a:endParaRPr>
          </a:p>
        </p:txBody>
      </p:sp>
      <p:sp>
        <p:nvSpPr>
          <p:cNvPr id="60" name="テキスト ボックス 59">
            <a:extLst>
              <a:ext uri="{FF2B5EF4-FFF2-40B4-BE49-F238E27FC236}">
                <a16:creationId xmlns:a16="http://schemas.microsoft.com/office/drawing/2014/main" xmlns="" id="{07970645-AEF8-43AB-B93C-0404ED1FC99A}"/>
              </a:ext>
            </a:extLst>
          </p:cNvPr>
          <p:cNvSpPr txBox="1"/>
          <p:nvPr/>
        </p:nvSpPr>
        <p:spPr>
          <a:xfrm rot="21001230">
            <a:off x="-21680" y="5798"/>
            <a:ext cx="1289135" cy="369332"/>
          </a:xfrm>
          <a:prstGeom prst="rect">
            <a:avLst/>
          </a:prstGeom>
          <a:noFill/>
        </p:spPr>
        <p:txBody>
          <a:bodyPr wrap="none" rtlCol="0">
            <a:spAutoFit/>
          </a:bodyPr>
          <a:lstStyle/>
          <a:p>
            <a:r>
              <a:rPr lang="ja-JP" altLang="en-US" sz="1800" dirty="0">
                <a:latin typeface="あんずもじ奏" panose="02000600000000000000" pitchFamily="2" charset="-128"/>
                <a:ea typeface="あんずもじ奏" panose="02000600000000000000" pitchFamily="2" charset="-128"/>
              </a:rPr>
              <a:t>森本先生の</a:t>
            </a:r>
            <a:endParaRPr lang="en-US" altLang="ja-JP" sz="1800" dirty="0">
              <a:latin typeface="あんずもじ奏" panose="02000600000000000000" pitchFamily="2" charset="-128"/>
              <a:ea typeface="あんずもじ奏" panose="02000600000000000000" pitchFamily="2" charset="-128"/>
            </a:endParaRPr>
          </a:p>
        </p:txBody>
      </p:sp>
      <p:sp>
        <p:nvSpPr>
          <p:cNvPr id="59" name="テキスト ボックス 58">
            <a:extLst>
              <a:ext uri="{FF2B5EF4-FFF2-40B4-BE49-F238E27FC236}">
                <a16:creationId xmlns:a16="http://schemas.microsoft.com/office/drawing/2014/main" xmlns="" id="{4DBECDF7-BB74-41D8-A2F4-8C5F876D4A32}"/>
              </a:ext>
            </a:extLst>
          </p:cNvPr>
          <p:cNvSpPr txBox="1"/>
          <p:nvPr/>
        </p:nvSpPr>
        <p:spPr>
          <a:xfrm>
            <a:off x="8452273" y="2867276"/>
            <a:ext cx="2828841" cy="408253"/>
          </a:xfrm>
          <a:prstGeom prst="rect">
            <a:avLst/>
          </a:prstGeom>
          <a:noFill/>
          <a:ln>
            <a:noFill/>
          </a:ln>
        </p:spPr>
        <p:txBody>
          <a:bodyPr wrap="square" rtlCol="0">
            <a:spAutoFit/>
          </a:bodyPr>
          <a:lstStyle/>
          <a:p>
            <a:r>
              <a:rPr kumimoji="1" lang="ja-JP" altLang="en-US" dirty="0">
                <a:solidFill>
                  <a:srgbClr val="663300"/>
                </a:solidFill>
                <a:latin typeface="あんずもじ奏" panose="02000600000000000000" pitchFamily="2" charset="-128"/>
                <a:ea typeface="あんずもじ奏" panose="02000600000000000000" pitchFamily="2" charset="-128"/>
              </a:rPr>
              <a:t>長渕先生のティータイム</a:t>
            </a:r>
          </a:p>
        </p:txBody>
      </p:sp>
      <p:grpSp>
        <p:nvGrpSpPr>
          <p:cNvPr id="40" name="グループ化 39">
            <a:extLst>
              <a:ext uri="{FF2B5EF4-FFF2-40B4-BE49-F238E27FC236}">
                <a16:creationId xmlns:a16="http://schemas.microsoft.com/office/drawing/2014/main" xmlns="" id="{5DAC4BF4-EF3A-4B5F-ACF0-37987A297701}"/>
              </a:ext>
            </a:extLst>
          </p:cNvPr>
          <p:cNvGrpSpPr/>
          <p:nvPr/>
        </p:nvGrpSpPr>
        <p:grpSpPr>
          <a:xfrm>
            <a:off x="10497600" y="4513313"/>
            <a:ext cx="3570053" cy="651997"/>
            <a:chOff x="3792544" y="3604385"/>
            <a:chExt cx="3570053" cy="629031"/>
          </a:xfrm>
        </p:grpSpPr>
        <p:sp>
          <p:nvSpPr>
            <p:cNvPr id="55" name="思考の吹き出し: 雲形 54">
              <a:extLst>
                <a:ext uri="{FF2B5EF4-FFF2-40B4-BE49-F238E27FC236}">
                  <a16:creationId xmlns:a16="http://schemas.microsoft.com/office/drawing/2014/main" xmlns="" id="{C2A850CE-205B-41CF-911A-C543A6F25CAA}"/>
                </a:ext>
              </a:extLst>
            </p:cNvPr>
            <p:cNvSpPr/>
            <p:nvPr/>
          </p:nvSpPr>
          <p:spPr>
            <a:xfrm>
              <a:off x="3792544" y="3629569"/>
              <a:ext cx="2836747" cy="391286"/>
            </a:xfrm>
            <a:prstGeom prst="cloudCallout">
              <a:avLst>
                <a:gd name="adj1" fmla="val 43821"/>
                <a:gd name="adj2" fmla="val 41302"/>
              </a:avLst>
            </a:prstGeom>
            <a:noFill/>
            <a:ln>
              <a:solidFill>
                <a:srgbClr val="FF99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テキスト ボックス 73">
              <a:extLst>
                <a:ext uri="{FF2B5EF4-FFF2-40B4-BE49-F238E27FC236}">
                  <a16:creationId xmlns:a16="http://schemas.microsoft.com/office/drawing/2014/main" xmlns="" id="{6E94438F-6357-4822-8BE4-F15CF4C9327B}"/>
                </a:ext>
              </a:extLst>
            </p:cNvPr>
            <p:cNvSpPr txBox="1"/>
            <p:nvPr/>
          </p:nvSpPr>
          <p:spPr>
            <a:xfrm>
              <a:off x="3990975" y="3604385"/>
              <a:ext cx="2601320" cy="408253"/>
            </a:xfrm>
            <a:prstGeom prst="rect">
              <a:avLst/>
            </a:prstGeom>
            <a:noFill/>
            <a:ln>
              <a:noFill/>
            </a:ln>
          </p:spPr>
          <p:txBody>
            <a:bodyPr wrap="square" rtlCol="0">
              <a:spAutoFit/>
            </a:bodyPr>
            <a:lstStyle/>
            <a:p>
              <a:r>
                <a:rPr lang="ja-JP" altLang="en-US" dirty="0">
                  <a:solidFill>
                    <a:srgbClr val="663300"/>
                  </a:solidFill>
                  <a:latin typeface="あんずもじ奏" panose="02000600000000000000" pitchFamily="2" charset="-128"/>
                  <a:ea typeface="あんずもじ奏" panose="02000600000000000000" pitchFamily="2" charset="-128"/>
                </a:rPr>
                <a:t>長渕先生のティー</a:t>
              </a:r>
              <a:r>
                <a:rPr kumimoji="1" lang="ja-JP" altLang="en-US" dirty="0">
                  <a:solidFill>
                    <a:srgbClr val="663300"/>
                  </a:solidFill>
                  <a:latin typeface="あんずもじ奏" panose="02000600000000000000" pitchFamily="2" charset="-128"/>
                  <a:ea typeface="あんずもじ奏" panose="02000600000000000000" pitchFamily="2" charset="-128"/>
                </a:rPr>
                <a:t>タイム</a:t>
              </a:r>
            </a:p>
          </p:txBody>
        </p:sp>
        <p:pic>
          <p:nvPicPr>
            <p:cNvPr id="50" name="図 49" descr="ピンクのケーキ&#10;&#10;自動的に生成された説明">
              <a:extLst>
                <a:ext uri="{FF2B5EF4-FFF2-40B4-BE49-F238E27FC236}">
                  <a16:creationId xmlns:a16="http://schemas.microsoft.com/office/drawing/2014/main" xmlns="" id="{D0990D28-77C0-4EBA-BC64-2D597AA1E8A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11216" y="3697755"/>
              <a:ext cx="451381" cy="406244"/>
            </a:xfrm>
            <a:prstGeom prst="rect">
              <a:avLst/>
            </a:prstGeom>
          </p:spPr>
        </p:pic>
        <p:pic>
          <p:nvPicPr>
            <p:cNvPr id="53" name="図 52" descr="カップ, コーヒー, コーヒーカップ, テーブル が含まれている画像&#10;&#10;自動的に生成された説明">
              <a:extLst>
                <a:ext uri="{FF2B5EF4-FFF2-40B4-BE49-F238E27FC236}">
                  <a16:creationId xmlns:a16="http://schemas.microsoft.com/office/drawing/2014/main" xmlns="" id="{C63AF34A-AD6E-4F52-9EAF-A11348CF6BF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00725" y="3830628"/>
              <a:ext cx="679948" cy="402788"/>
            </a:xfrm>
            <a:prstGeom prst="rect">
              <a:avLst/>
            </a:prstGeom>
          </p:spPr>
        </p:pic>
      </p:grpSp>
      <p:sp>
        <p:nvSpPr>
          <p:cNvPr id="71" name="テキスト ボックス 70"/>
          <p:cNvSpPr txBox="1"/>
          <p:nvPr/>
        </p:nvSpPr>
        <p:spPr>
          <a:xfrm>
            <a:off x="2062149" y="10430203"/>
            <a:ext cx="1773242" cy="261610"/>
          </a:xfrm>
          <a:prstGeom prst="rect">
            <a:avLst/>
          </a:prstGeom>
          <a:noFill/>
        </p:spPr>
        <p:txBody>
          <a:bodyPr wrap="none" rtlCol="0">
            <a:spAutoFit/>
          </a:bodyPr>
          <a:lstStyle/>
          <a:p>
            <a:r>
              <a:rPr lang="ja-JP" altLang="en-US" sz="1100" dirty="0">
                <a:latin typeface="あんずもじ奏" panose="02000600000000000000" pitchFamily="2" charset="-128"/>
                <a:ea typeface="あんずもじ奏" panose="02000600000000000000" pitchFamily="2" charset="-128"/>
              </a:rPr>
              <a:t>（</a:t>
            </a:r>
            <a:r>
              <a:rPr lang="en-US" altLang="ja-JP" sz="1100" dirty="0">
                <a:latin typeface="あんずもじ奏" panose="02000600000000000000" pitchFamily="2" charset="-128"/>
                <a:ea typeface="あんずもじ奏" panose="02000600000000000000" pitchFamily="2" charset="-128"/>
              </a:rPr>
              <a:t>by</a:t>
            </a:r>
            <a:r>
              <a:rPr lang="ja-JP" altLang="en-US" sz="1100" dirty="0">
                <a:latin typeface="あんずもじ奏" panose="02000600000000000000" pitchFamily="2" charset="-128"/>
                <a:ea typeface="あんずもじ奏" panose="02000600000000000000" pitchFamily="2" charset="-128"/>
              </a:rPr>
              <a:t>　鍼灸師　赤石 はるか）</a:t>
            </a:r>
            <a:endParaRPr lang="en-US" altLang="ja-JP" sz="1100" dirty="0">
              <a:latin typeface="あんずもじ奏" panose="02000600000000000000" pitchFamily="2" charset="-128"/>
              <a:ea typeface="あんずもじ奏" panose="02000600000000000000" pitchFamily="2" charset="-128"/>
            </a:endParaRPr>
          </a:p>
        </p:txBody>
      </p:sp>
      <p:grpSp>
        <p:nvGrpSpPr>
          <p:cNvPr id="56" name="グループ化 55">
            <a:extLst>
              <a:ext uri="{FF2B5EF4-FFF2-40B4-BE49-F238E27FC236}">
                <a16:creationId xmlns:a16="http://schemas.microsoft.com/office/drawing/2014/main" xmlns="" id="{E5D59161-EBD1-4038-BDD4-6B025D7B0942}"/>
              </a:ext>
            </a:extLst>
          </p:cNvPr>
          <p:cNvGrpSpPr/>
          <p:nvPr/>
        </p:nvGrpSpPr>
        <p:grpSpPr>
          <a:xfrm>
            <a:off x="3774757" y="-593525"/>
            <a:ext cx="9042479" cy="1333532"/>
            <a:chOff x="16283" y="2910963"/>
            <a:chExt cx="9042479" cy="1333532"/>
          </a:xfrm>
        </p:grpSpPr>
        <p:pic>
          <p:nvPicPr>
            <p:cNvPr id="5" name="図 4" descr="時計, 持つ, 部屋, 再生 が含まれている画像&#10;&#10;自動的に生成された説明">
              <a:extLst>
                <a:ext uri="{FF2B5EF4-FFF2-40B4-BE49-F238E27FC236}">
                  <a16:creationId xmlns:a16="http://schemas.microsoft.com/office/drawing/2014/main" xmlns="" id="{3CEBDBEB-3E7D-4541-85E8-34E12C85119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283" y="3509988"/>
              <a:ext cx="2715132" cy="722858"/>
            </a:xfrm>
            <a:prstGeom prst="rect">
              <a:avLst/>
            </a:prstGeom>
          </p:spPr>
        </p:pic>
        <p:pic>
          <p:nvPicPr>
            <p:cNvPr id="28" name="図 27">
              <a:extLst>
                <a:ext uri="{FF2B5EF4-FFF2-40B4-BE49-F238E27FC236}">
                  <a16:creationId xmlns:a16="http://schemas.microsoft.com/office/drawing/2014/main" xmlns="" id="{57D91F53-6FC5-46C5-9545-4C81EC150FD3}"/>
                </a:ext>
              </a:extLst>
            </p:cNvPr>
            <p:cNvPicPr>
              <a:picLocks noChangeAspect="1"/>
            </p:cNvPicPr>
            <p:nvPr/>
          </p:nvPicPr>
          <p:blipFill>
            <a:blip r:embed="rId11"/>
            <a:stretch>
              <a:fillRect/>
            </a:stretch>
          </p:blipFill>
          <p:spPr>
            <a:xfrm rot="219048">
              <a:off x="2852947" y="3522910"/>
              <a:ext cx="901927" cy="721585"/>
            </a:xfrm>
            <a:prstGeom prst="rect">
              <a:avLst/>
            </a:prstGeom>
          </p:spPr>
        </p:pic>
        <p:pic>
          <p:nvPicPr>
            <p:cNvPr id="34" name="図 33">
              <a:extLst>
                <a:ext uri="{FF2B5EF4-FFF2-40B4-BE49-F238E27FC236}">
                  <a16:creationId xmlns:a16="http://schemas.microsoft.com/office/drawing/2014/main" xmlns="" id="{BAB9E71C-B43A-4BAC-931B-3A13695AE039}"/>
                </a:ext>
              </a:extLst>
            </p:cNvPr>
            <p:cNvPicPr>
              <a:picLocks noChangeAspect="1"/>
            </p:cNvPicPr>
            <p:nvPr/>
          </p:nvPicPr>
          <p:blipFill>
            <a:blip r:embed="rId12"/>
            <a:stretch>
              <a:fillRect/>
            </a:stretch>
          </p:blipFill>
          <p:spPr>
            <a:xfrm rot="945086">
              <a:off x="8382715" y="2910963"/>
              <a:ext cx="676047" cy="451031"/>
            </a:xfrm>
            <a:prstGeom prst="rect">
              <a:avLst/>
            </a:prstGeom>
          </p:spPr>
        </p:pic>
      </p:grpSp>
      <p:pic>
        <p:nvPicPr>
          <p:cNvPr id="78" name="図 77">
            <a:extLst>
              <a:ext uri="{FF2B5EF4-FFF2-40B4-BE49-F238E27FC236}">
                <a16:creationId xmlns:a16="http://schemas.microsoft.com/office/drawing/2014/main" xmlns="" id="{BB039314-5D3A-443B-9888-07222E456EE8}"/>
              </a:ext>
            </a:extLst>
          </p:cNvPr>
          <p:cNvPicPr>
            <a:picLocks noChangeAspect="1"/>
          </p:cNvPicPr>
          <p:nvPr/>
        </p:nvPicPr>
        <p:blipFill rotWithShape="1">
          <a:blip r:embed="rId13" cstate="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val="0"/>
              </a:ext>
            </a:extLst>
          </a:blip>
          <a:srcRect l="30349" t="23340" r="29192" b="43248"/>
          <a:stretch/>
        </p:blipFill>
        <p:spPr>
          <a:xfrm>
            <a:off x="3770783" y="2578267"/>
            <a:ext cx="857555" cy="956534"/>
          </a:xfrm>
          <a:prstGeom prst="ellipse">
            <a:avLst/>
          </a:prstGeom>
          <a:ln>
            <a:noFill/>
          </a:ln>
          <a:effectLst>
            <a:softEdge rad="112500"/>
          </a:effectLst>
        </p:spPr>
      </p:pic>
      <p:pic>
        <p:nvPicPr>
          <p:cNvPr id="72" name="図 71" descr="人, 立つ, 女性, 持つ が含まれている画像&#10;&#10;自動的に生成された説明">
            <a:extLst>
              <a:ext uri="{FF2B5EF4-FFF2-40B4-BE49-F238E27FC236}">
                <a16:creationId xmlns:a16="http://schemas.microsoft.com/office/drawing/2014/main" xmlns="" id="{1F1531D9-F323-4807-9114-19859BA00CFB}"/>
              </a:ext>
            </a:extLst>
          </p:cNvPr>
          <p:cNvPicPr>
            <a:picLocks noChangeAspect="1"/>
          </p:cNvPicPr>
          <p:nvPr/>
        </p:nvPicPr>
        <p:blipFill rotWithShape="1">
          <a:blip r:embed="rId15" cstate="print">
            <a:extLst>
              <a:ext uri="{28A0092B-C50C-407E-A947-70E740481C1C}">
                <a14:useLocalDpi xmlns:a14="http://schemas.microsoft.com/office/drawing/2010/main" val="0"/>
              </a:ext>
            </a:extLst>
          </a:blip>
          <a:srcRect l="6334" t="20675" r="60816" b="48646"/>
          <a:stretch/>
        </p:blipFill>
        <p:spPr>
          <a:xfrm>
            <a:off x="22688" y="6216921"/>
            <a:ext cx="740091" cy="921535"/>
          </a:xfrm>
          <a:prstGeom prst="ellipse">
            <a:avLst/>
          </a:prstGeom>
          <a:ln>
            <a:noFill/>
          </a:ln>
          <a:effectLst>
            <a:softEdge rad="112500"/>
          </a:effectLst>
        </p:spPr>
      </p:pic>
      <p:cxnSp>
        <p:nvCxnSpPr>
          <p:cNvPr id="52" name="直線コネクタ 51">
            <a:extLst>
              <a:ext uri="{FF2B5EF4-FFF2-40B4-BE49-F238E27FC236}">
                <a16:creationId xmlns:a16="http://schemas.microsoft.com/office/drawing/2014/main" xmlns="" id="{C1FD4C79-FBF3-4A96-A0C4-0638134E5853}"/>
              </a:ext>
            </a:extLst>
          </p:cNvPr>
          <p:cNvCxnSpPr>
            <a:cxnSpLocks/>
          </p:cNvCxnSpPr>
          <p:nvPr/>
        </p:nvCxnSpPr>
        <p:spPr>
          <a:xfrm>
            <a:off x="6080694" y="292703"/>
            <a:ext cx="0" cy="304679"/>
          </a:xfrm>
          <a:prstGeom prst="line">
            <a:avLst/>
          </a:prstGeom>
          <a:ln w="19050">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4" name="グループ化 3"/>
          <p:cNvGrpSpPr/>
          <p:nvPr/>
        </p:nvGrpSpPr>
        <p:grpSpPr>
          <a:xfrm>
            <a:off x="9421814" y="1574209"/>
            <a:ext cx="3149061" cy="671654"/>
            <a:chOff x="3745244" y="61567"/>
            <a:chExt cx="3149061" cy="671654"/>
          </a:xfrm>
        </p:grpSpPr>
        <p:sp>
          <p:nvSpPr>
            <p:cNvPr id="24" name="円形吹き出し 23"/>
            <p:cNvSpPr/>
            <p:nvPr/>
          </p:nvSpPr>
          <p:spPr>
            <a:xfrm>
              <a:off x="3910846" y="95969"/>
              <a:ext cx="1470347" cy="368382"/>
            </a:xfrm>
            <a:prstGeom prst="wedgeEllipseCallout">
              <a:avLst>
                <a:gd name="adj1" fmla="val 36131"/>
                <a:gd name="adj2" fmla="val 57737"/>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400" dirty="0">
                  <a:latin typeface="あんずもじ奏" panose="02000600000000000000" pitchFamily="2" charset="-128"/>
                  <a:ea typeface="あんずもじ奏" panose="02000600000000000000" pitchFamily="2" charset="-128"/>
                </a:rPr>
                <a:t>眞殿先生の</a:t>
              </a:r>
              <a:endParaRPr lang="en-US" altLang="ja-JP" sz="1400" dirty="0">
                <a:latin typeface="あんずもじ奏" panose="02000600000000000000" pitchFamily="2" charset="-128"/>
                <a:ea typeface="あんずもじ奏" panose="02000600000000000000" pitchFamily="2" charset="-128"/>
              </a:endParaRPr>
            </a:p>
          </p:txBody>
        </p:sp>
        <p:pic>
          <p:nvPicPr>
            <p:cNvPr id="27" name="図 26"/>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02933" y="61567"/>
              <a:ext cx="691372" cy="611188"/>
            </a:xfrm>
            <a:prstGeom prst="rect">
              <a:avLst/>
            </a:prstGeom>
          </p:spPr>
        </p:pic>
        <p:sp>
          <p:nvSpPr>
            <p:cNvPr id="47" name="正方形/長方形 46">
              <a:extLst>
                <a:ext uri="{FF2B5EF4-FFF2-40B4-BE49-F238E27FC236}">
                  <a16:creationId xmlns:a16="http://schemas.microsoft.com/office/drawing/2014/main" xmlns="" id="{05029CF4-AD38-4293-AD63-153646A31E8E}"/>
                </a:ext>
              </a:extLst>
            </p:cNvPr>
            <p:cNvSpPr/>
            <p:nvPr/>
          </p:nvSpPr>
          <p:spPr>
            <a:xfrm>
              <a:off x="3745244" y="363889"/>
              <a:ext cx="2648482" cy="369332"/>
            </a:xfrm>
            <a:prstGeom prst="rect">
              <a:avLst/>
            </a:prstGeom>
          </p:spPr>
          <p:txBody>
            <a:bodyPr wrap="none">
              <a:spAutoFit/>
            </a:bodyPr>
            <a:lstStyle/>
            <a:p>
              <a:r>
                <a:rPr lang="ja-JP" altLang="en-US" sz="1800" dirty="0">
                  <a:latin typeface="あんずもじ奏" panose="02000600000000000000" pitchFamily="2" charset="-128"/>
                  <a:ea typeface="あんずもじ奏" panose="02000600000000000000" pitchFamily="2" charset="-128"/>
                </a:rPr>
                <a:t>おいしいもん、</a:t>
              </a:r>
              <a:r>
                <a:rPr lang="ja-JP" altLang="en-US" sz="1800" dirty="0" err="1">
                  <a:latin typeface="あんずもじ奏" panose="02000600000000000000" pitchFamily="2" charset="-128"/>
                  <a:ea typeface="あんずもじ奏" panose="02000600000000000000" pitchFamily="2" charset="-128"/>
                </a:rPr>
                <a:t>み</a:t>
              </a:r>
              <a:r>
                <a:rPr lang="ja-JP" altLang="en-US" sz="1800" dirty="0">
                  <a:latin typeface="あんずもじ奏" panose="02000600000000000000" pitchFamily="2" charset="-128"/>
                  <a:ea typeface="あんずもじ奏" panose="02000600000000000000" pitchFamily="2" charset="-128"/>
                </a:rPr>
                <a:t>ー</a:t>
              </a:r>
              <a:r>
                <a:rPr lang="ja-JP" altLang="en-US" sz="1800" dirty="0" err="1">
                  <a:latin typeface="あんずもじ奏" panose="02000600000000000000" pitchFamily="2" charset="-128"/>
                  <a:ea typeface="あんずもじ奏" panose="02000600000000000000" pitchFamily="2" charset="-128"/>
                </a:rPr>
                <a:t>つけたっ</a:t>
              </a:r>
              <a:r>
                <a:rPr lang="ja-JP" altLang="en-US" sz="1800" dirty="0">
                  <a:latin typeface="あんずもじ奏" panose="02000600000000000000" pitchFamily="2" charset="-128"/>
                  <a:ea typeface="あんずもじ奏" panose="02000600000000000000" pitchFamily="2" charset="-128"/>
                </a:rPr>
                <a:t>！！</a:t>
              </a:r>
            </a:p>
          </p:txBody>
        </p:sp>
      </p:grpSp>
      <p:sp>
        <p:nvSpPr>
          <p:cNvPr id="57" name="テキスト ボックス 56">
            <a:extLst>
              <a:ext uri="{FF2B5EF4-FFF2-40B4-BE49-F238E27FC236}">
                <a16:creationId xmlns:a16="http://schemas.microsoft.com/office/drawing/2014/main" xmlns="" id="{EFA13362-1F0E-4AFD-B937-B1F2070E8A1B}"/>
              </a:ext>
            </a:extLst>
          </p:cNvPr>
          <p:cNvSpPr txBox="1"/>
          <p:nvPr/>
        </p:nvSpPr>
        <p:spPr>
          <a:xfrm>
            <a:off x="2018067" y="6863072"/>
            <a:ext cx="1861407" cy="261610"/>
          </a:xfrm>
          <a:prstGeom prst="rect">
            <a:avLst/>
          </a:prstGeom>
          <a:noFill/>
        </p:spPr>
        <p:txBody>
          <a:bodyPr wrap="none" rtlCol="0">
            <a:spAutoFit/>
          </a:bodyPr>
          <a:lstStyle/>
          <a:p>
            <a:r>
              <a:rPr lang="ja-JP" altLang="en-US" sz="1100" dirty="0">
                <a:latin typeface="あんずもじ奏" panose="02000600000000000000" pitchFamily="2" charset="-128"/>
                <a:ea typeface="あんずもじ奏" panose="02000600000000000000" pitchFamily="2" charset="-128"/>
              </a:rPr>
              <a:t>（</a:t>
            </a:r>
            <a:r>
              <a:rPr lang="en-US" altLang="ja-JP" sz="1100" dirty="0">
                <a:latin typeface="あんずもじ奏" panose="02000600000000000000" pitchFamily="2" charset="-128"/>
                <a:ea typeface="あんずもじ奏" panose="02000600000000000000" pitchFamily="2" charset="-128"/>
              </a:rPr>
              <a:t>by</a:t>
            </a:r>
            <a:r>
              <a:rPr lang="ja-JP" altLang="en-US" sz="1100" dirty="0">
                <a:latin typeface="あんずもじ奏" panose="02000600000000000000" pitchFamily="2" charset="-128"/>
                <a:ea typeface="あんずもじ奏" panose="02000600000000000000" pitchFamily="2" charset="-128"/>
              </a:rPr>
              <a:t>　鍼灸師　長谷川 夏鈴）</a:t>
            </a:r>
            <a:endParaRPr lang="en-US" altLang="ja-JP" sz="1100" dirty="0">
              <a:latin typeface="あんずもじ奏" panose="02000600000000000000" pitchFamily="2" charset="-128"/>
              <a:ea typeface="あんずもじ奏" panose="02000600000000000000" pitchFamily="2" charset="-128"/>
            </a:endParaRPr>
          </a:p>
        </p:txBody>
      </p:sp>
      <p:pic>
        <p:nvPicPr>
          <p:cNvPr id="11" name="図 10"/>
          <p:cNvPicPr>
            <a:picLocks noChangeAspect="1"/>
          </p:cNvPicPr>
          <p:nvPr/>
        </p:nvPicPr>
        <p:blipFill rotWithShape="1">
          <a:blip r:embed="rId17">
            <a:extLst>
              <a:ext uri="{28A0092B-C50C-407E-A947-70E740481C1C}">
                <a14:useLocalDpi xmlns:a14="http://schemas.microsoft.com/office/drawing/2010/main" val="0"/>
              </a:ext>
            </a:extLst>
          </a:blip>
          <a:srcRect t="1" r="33290" b="5729"/>
          <a:stretch/>
        </p:blipFill>
        <p:spPr>
          <a:xfrm>
            <a:off x="7887785" y="10025941"/>
            <a:ext cx="3486475" cy="166277"/>
          </a:xfrm>
          <a:prstGeom prst="rect">
            <a:avLst/>
          </a:prstGeom>
        </p:spPr>
      </p:pic>
      <p:grpSp>
        <p:nvGrpSpPr>
          <p:cNvPr id="18" name="グループ化 17">
            <a:extLst>
              <a:ext uri="{FF2B5EF4-FFF2-40B4-BE49-F238E27FC236}">
                <a16:creationId xmlns:a16="http://schemas.microsoft.com/office/drawing/2014/main" xmlns="" id="{2FB38C1A-1702-4E59-8079-7DB7E38C24FD}"/>
              </a:ext>
            </a:extLst>
          </p:cNvPr>
          <p:cNvGrpSpPr/>
          <p:nvPr/>
        </p:nvGrpSpPr>
        <p:grpSpPr>
          <a:xfrm>
            <a:off x="2570377" y="3616306"/>
            <a:ext cx="1175302" cy="839645"/>
            <a:chOff x="6210531" y="7183947"/>
            <a:chExt cx="1175302" cy="839645"/>
          </a:xfrm>
        </p:grpSpPr>
        <p:pic>
          <p:nvPicPr>
            <p:cNvPr id="1028" name="Picture 4" descr="海外旅行 - パブリックドメインQ：著作権フリー画像素材集">
              <a:extLst>
                <a:ext uri="{FF2B5EF4-FFF2-40B4-BE49-F238E27FC236}">
                  <a16:creationId xmlns:a16="http://schemas.microsoft.com/office/drawing/2014/main" xmlns="" id="{A2B3C4FC-9615-477F-9D86-771E2D5951C3}"/>
                </a:ext>
              </a:extLst>
            </p:cNvPr>
            <p:cNvPicPr>
              <a:picLocks noChangeAspect="1" noChangeArrowheads="1"/>
            </p:cNvPicPr>
            <p:nvPr/>
          </p:nvPicPr>
          <p:blipFill rotWithShape="1">
            <a:blip r:embed="rId18">
              <a:extLst>
                <a:ext uri="{BEBA8EAE-BF5A-486C-A8C5-ECC9F3942E4B}">
                  <a14:imgProps xmlns:a14="http://schemas.microsoft.com/office/drawing/2010/main">
                    <a14:imgLayer r:embed="rId19">
                      <a14:imgEffect>
                        <a14:backgroundRemoval t="559" b="99441" l="3667" r="99667">
                          <a14:foregroundMark x1="22000" y1="41899" x2="22000" y2="41899"/>
                          <a14:foregroundMark x1="39667" y1="29050" x2="39667" y2="29050"/>
                          <a14:foregroundMark x1="82333" y1="43017" x2="82333" y2="43017"/>
                          <a14:foregroundMark x1="68667" y1="47486" x2="33333" y2="40223"/>
                          <a14:foregroundMark x1="33333" y1="40223" x2="67000" y2="8939"/>
                          <a14:foregroundMark x1="67000" y1="8939" x2="94333" y2="58659"/>
                          <a14:foregroundMark x1="94333" y1="58659" x2="89734" y2="60335"/>
                          <a14:foregroundMark x1="28000" y1="54190" x2="47000" y2="2793"/>
                          <a14:foregroundMark x1="47000" y1="2793" x2="47000" y2="2793"/>
                          <a14:foregroundMark x1="26667" y1="17877" x2="25333" y2="53073"/>
                          <a14:foregroundMark x1="20000" y1="69832" x2="49000" y2="60894"/>
                          <a14:foregroundMark x1="18667" y1="68715" x2="33333" y2="24581"/>
                          <a14:foregroundMark x1="19333" y1="559" x2="21333" y2="97207"/>
                          <a14:foregroundMark x1="22667" y1="98324" x2="93000" y2="94972"/>
                          <a14:foregroundMark x1="93000" y1="94972" x2="99667" y2="53073"/>
                          <a14:foregroundMark x1="87667" y1="23464" x2="86333" y2="16760"/>
                          <a14:foregroundMark x1="95000" y1="13408" x2="52333" y2="13408"/>
                          <a14:foregroundMark x1="95000" y1="44134" x2="95000" y2="18994"/>
                          <a14:foregroundMark x1="93000" y1="4469" x2="93000" y2="4469"/>
                          <a14:foregroundMark x1="93000" y1="4469" x2="90333" y2="1676"/>
                          <a14:foregroundMark x1="70000" y1="37989" x2="70000" y2="37989"/>
                          <a14:foregroundMark x1="59333" y1="32402" x2="88542" y2="57685"/>
                          <a14:foregroundMark x1="95000" y1="7821" x2="82333" y2="559"/>
                          <a14:foregroundMark x1="34333" y1="6704" x2="34333" y2="6704"/>
                          <a14:foregroundMark x1="17333" y1="15642" x2="17333" y2="15642"/>
                          <a14:foregroundMark x1="3667" y1="37989" x2="42000" y2="30168"/>
                          <a14:foregroundMark x1="42000" y1="30168" x2="60667" y2="11173"/>
                          <a14:foregroundMark x1="22667" y1="62011" x2="31333" y2="59777"/>
                          <a14:foregroundMark x1="26667" y1="54190" x2="26667" y2="54190"/>
                          <a14:foregroundMark x1="24667" y1="54190" x2="26667" y2="56425"/>
                          <a14:foregroundMark x1="49000" y1="65363" x2="49000" y2="65363"/>
                          <a14:foregroundMark x1="58000" y1="60894" x2="51000" y2="55307"/>
                          <a14:foregroundMark x1="66000" y1="63128" x2="77092" y2="63128"/>
                          <a14:foregroundMark x1="60667" y1="59777" x2="18000" y2="65363"/>
                          <a14:foregroundMark x1="5000" y1="14525" x2="5000" y2="14525"/>
                          <a14:foregroundMark x1="16000" y1="12291" x2="18000" y2="27933"/>
                          <a14:foregroundMark x1="16000" y1="5587" x2="6333" y2="15642"/>
                          <a14:foregroundMark x1="10333" y1="54190" x2="16667" y2="58659"/>
                          <a14:foregroundMark x1="32000" y1="89385" x2="51000" y2="87151"/>
                          <a14:foregroundMark x1="48333" y1="60894" x2="68000" y2="84916"/>
                          <a14:foregroundMark x1="75333" y1="79330" x2="68000" y2="99441"/>
                          <a14:foregroundMark x1="43667" y1="24581" x2="43667" y2="24581"/>
                          <a14:backgroundMark x1="85667" y1="68715" x2="85667" y2="68715"/>
                          <a14:backgroundMark x1="83000" y1="65363" x2="83000" y2="65363"/>
                          <a14:backgroundMark x1="82333" y1="62011" x2="82333" y2="62011"/>
                          <a14:backgroundMark x1="83667" y1="60335" x2="83667" y2="60335"/>
                          <a14:backgroundMark x1="85000" y1="61453" x2="85000" y2="61453"/>
                          <a14:backgroundMark x1="84333" y1="61453" x2="84000" y2="66480"/>
                          <a14:backgroundMark x1="79667" y1="64246" x2="79667" y2="64246"/>
                          <a14:backgroundMark x1="80667" y1="70391" x2="80667" y2="70391"/>
                          <a14:backgroundMark x1="80667" y1="73743" x2="80667" y2="73743"/>
                          <a14:backgroundMark x1="86333" y1="62570" x2="86333" y2="62570"/>
                          <a14:backgroundMark x1="86667" y1="62011" x2="86667" y2="62011"/>
                          <a14:backgroundMark x1="85000" y1="60894" x2="86000" y2="63687"/>
                        </a14:backgroundRemoval>
                      </a14:imgEffect>
                    </a14:imgLayer>
                  </a14:imgProps>
                </a:ext>
                <a:ext uri="{28A0092B-C50C-407E-A947-70E740481C1C}">
                  <a14:useLocalDpi xmlns:a14="http://schemas.microsoft.com/office/drawing/2010/main" val="0"/>
                </a:ext>
              </a:extLst>
            </a:blip>
            <a:srcRect l="15298" r="1510"/>
            <a:stretch/>
          </p:blipFill>
          <p:spPr bwMode="auto">
            <a:xfrm>
              <a:off x="6210531" y="7183947"/>
              <a:ext cx="1170724" cy="83964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708803" y="7247293"/>
              <a:ext cx="677030" cy="750172"/>
            </a:xfrm>
            <a:prstGeom prst="rect">
              <a:avLst/>
            </a:prstGeom>
          </p:spPr>
        </p:pic>
      </p:grpSp>
      <p:sp>
        <p:nvSpPr>
          <p:cNvPr id="8" name="テキスト ボックス 7"/>
          <p:cNvSpPr txBox="1"/>
          <p:nvPr/>
        </p:nvSpPr>
        <p:spPr>
          <a:xfrm>
            <a:off x="8675758" y="7004849"/>
            <a:ext cx="598126" cy="230832"/>
          </a:xfrm>
          <a:prstGeom prst="rect">
            <a:avLst/>
          </a:prstGeom>
          <a:noFill/>
        </p:spPr>
        <p:txBody>
          <a:bodyPr wrap="square" rtlCol="0">
            <a:spAutoFit/>
          </a:bodyPr>
          <a:lstStyle/>
          <a:p>
            <a:r>
              <a:rPr lang="ja-JP" altLang="en-US" sz="900" dirty="0">
                <a:solidFill>
                  <a:prstClr val="black"/>
                </a:solidFill>
                <a:latin typeface="あんずもじ奏" panose="02000600000000000000" pitchFamily="2" charset="-128"/>
                <a:ea typeface="あんずもじ奏" panose="02000600000000000000" pitchFamily="2" charset="-128"/>
              </a:rPr>
              <a:t>ゆうりん</a:t>
            </a:r>
            <a:endParaRPr kumimoji="1" lang="ja-JP" altLang="en-US" sz="1200" dirty="0"/>
          </a:p>
        </p:txBody>
      </p:sp>
      <p:pic>
        <p:nvPicPr>
          <p:cNvPr id="20" name="図 19">
            <a:extLst>
              <a:ext uri="{FF2B5EF4-FFF2-40B4-BE49-F238E27FC236}">
                <a16:creationId xmlns:a16="http://schemas.microsoft.com/office/drawing/2014/main" xmlns="" id="{26E2901A-EF21-47D9-ACB2-4F23B54DD8B4}"/>
              </a:ext>
            </a:extLst>
          </p:cNvPr>
          <p:cNvPicPr>
            <a:picLocks noChangeAspect="1"/>
          </p:cNvPicPr>
          <p:nvPr/>
        </p:nvPicPr>
        <p:blipFill>
          <a:blip r:embed="rId21" cstate="print">
            <a:clrChange>
              <a:clrFrom>
                <a:srgbClr val="FFFFFF"/>
              </a:clrFrom>
              <a:clrTo>
                <a:srgbClr val="FFFFFF">
                  <a:alpha val="0"/>
                </a:srgbClr>
              </a:clrTo>
            </a:clrChange>
          </a:blip>
          <a:stretch>
            <a:fillRect/>
          </a:stretch>
        </p:blipFill>
        <p:spPr>
          <a:xfrm>
            <a:off x="158161" y="222405"/>
            <a:ext cx="731589" cy="877429"/>
          </a:xfrm>
          <a:prstGeom prst="rect">
            <a:avLst/>
          </a:prstGeom>
        </p:spPr>
      </p:pic>
      <p:sp>
        <p:nvSpPr>
          <p:cNvPr id="13" name="テキスト ボックス 12">
            <a:extLst>
              <a:ext uri="{FF2B5EF4-FFF2-40B4-BE49-F238E27FC236}">
                <a16:creationId xmlns:a16="http://schemas.microsoft.com/office/drawing/2014/main" xmlns="" id="{406CA3D5-3F83-4CA9-9C04-8F87B62BCF04}"/>
              </a:ext>
            </a:extLst>
          </p:cNvPr>
          <p:cNvSpPr txBox="1"/>
          <p:nvPr/>
        </p:nvSpPr>
        <p:spPr>
          <a:xfrm>
            <a:off x="3786695" y="919802"/>
            <a:ext cx="3763777" cy="2677656"/>
          </a:xfrm>
          <a:prstGeom prst="rect">
            <a:avLst/>
          </a:prstGeom>
          <a:noFill/>
        </p:spPr>
        <p:txBody>
          <a:bodyPr wrap="square">
            <a:spAutoFit/>
          </a:bodyPr>
          <a:lstStyle/>
          <a:p>
            <a:r>
              <a:rPr lang="ja-JP" altLang="en-US" sz="1400" dirty="0">
                <a:latin typeface="あんずもじ奏" panose="02000600000000000000" pitchFamily="2" charset="-128"/>
                <a:ea typeface="あんずもじ奏" panose="02000600000000000000" pitchFamily="2" charset="-128"/>
              </a:rPr>
              <a:t>今回紹介する動画はハスキー犬と子猫</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の様子を撮影した動画です。テレビで</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solidFill>
                  <a:srgbClr val="FF0000"/>
                </a:solidFill>
                <a:latin typeface="あんずもじ奏" panose="02000600000000000000" pitchFamily="2" charset="-128"/>
                <a:ea typeface="あんずもじ奏" panose="02000600000000000000" pitchFamily="2" charset="-128"/>
              </a:rPr>
              <a:t>動物スクープ１００連発</a:t>
            </a:r>
            <a:r>
              <a:rPr lang="ja-JP" altLang="en-US" sz="1400" dirty="0">
                <a:latin typeface="あんずもじ奏" panose="02000600000000000000" pitchFamily="2" charset="-128"/>
                <a:ea typeface="あんずもじ奏" panose="02000600000000000000" pitchFamily="2" charset="-128"/>
              </a:rPr>
              <a:t>という番組を見</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て</a:t>
            </a:r>
            <a:r>
              <a:rPr lang="en-US" altLang="ja-JP" sz="1400" dirty="0">
                <a:latin typeface="あんずもじ奏" panose="02000600000000000000" pitchFamily="2" charset="-128"/>
                <a:ea typeface="あんずもじ奏" panose="02000600000000000000" pitchFamily="2" charset="-128"/>
              </a:rPr>
              <a:t>YouTube</a:t>
            </a:r>
            <a:r>
              <a:rPr lang="ja-JP" altLang="en-US" sz="1400" dirty="0">
                <a:latin typeface="あんずもじ奏" panose="02000600000000000000" pitchFamily="2" charset="-128"/>
                <a:ea typeface="あんずもじ奏" panose="02000600000000000000" pitchFamily="2" charset="-128"/>
              </a:rPr>
              <a:t>でもチェックしたところこの動画を見つけました。</a:t>
            </a:r>
            <a:r>
              <a:rPr lang="ja-JP" altLang="en-US" sz="1400" dirty="0">
                <a:solidFill>
                  <a:srgbClr val="FF0000"/>
                </a:solidFill>
                <a:latin typeface="あんずもじ奏" panose="02000600000000000000" pitchFamily="2" charset="-128"/>
                <a:ea typeface="あんずもじ奏" panose="02000600000000000000" pitchFamily="2" charset="-128"/>
              </a:rPr>
              <a:t>眠たいハスキー犬とどうにかして遊んで欲しい子猫</a:t>
            </a:r>
            <a:r>
              <a:rPr lang="ja-JP" altLang="en-US" sz="1400" dirty="0">
                <a:latin typeface="あんずもじ奏" panose="02000600000000000000" pitchFamily="2" charset="-128"/>
                <a:ea typeface="あんずもじ奏" panose="02000600000000000000" pitchFamily="2" charset="-128"/>
              </a:rPr>
              <a:t>のやり取りが可愛く癒されます。家では犬を飼っているんですが、この動画を見て</a:t>
            </a:r>
            <a:r>
              <a:rPr lang="ja-JP" altLang="en-US" sz="1400" dirty="0">
                <a:solidFill>
                  <a:srgbClr val="FF0000"/>
                </a:solidFill>
                <a:latin typeface="あんずもじ奏" panose="02000600000000000000" pitchFamily="2" charset="-128"/>
                <a:ea typeface="あんずもじ奏" panose="02000600000000000000" pitchFamily="2" charset="-128"/>
              </a:rPr>
              <a:t>猫も大好きになりました</a:t>
            </a:r>
            <a:r>
              <a:rPr lang="ja-JP" altLang="en-US" sz="1400" dirty="0">
                <a:latin typeface="あんずもじ奏" panose="02000600000000000000" pitchFamily="2" charset="-128"/>
                <a:ea typeface="あんずもじ奏" panose="02000600000000000000" pitchFamily="2" charset="-128"/>
              </a:rPr>
              <a:t>。この子たちがずっと仲良くいられることを願って</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　　　　　これからも動画をチェックしていこうと思い</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　　　　　　ます。この動画が気になった方は「</a:t>
            </a:r>
            <a:r>
              <a:rPr lang="en-US" altLang="ja-JP" sz="1400" dirty="0" err="1">
                <a:solidFill>
                  <a:srgbClr val="FF0000"/>
                </a:solidFill>
                <a:latin typeface="あんずもじ奏" panose="02000600000000000000" pitchFamily="2" charset="-128"/>
                <a:ea typeface="あんずもじ奏" panose="02000600000000000000" pitchFamily="2" charset="-128"/>
              </a:rPr>
              <a:t>Toby&amp;Pi</a:t>
            </a:r>
            <a:r>
              <a:rPr lang="en-US" altLang="ja-JP" sz="1400" dirty="0">
                <a:solidFill>
                  <a:srgbClr val="FF0000"/>
                </a:solidFill>
                <a:latin typeface="あんずもじ奏" panose="02000600000000000000" pitchFamily="2" charset="-128"/>
                <a:ea typeface="あんずもじ奏" panose="02000600000000000000" pitchFamily="2" charset="-128"/>
              </a:rPr>
              <a:t> </a:t>
            </a:r>
          </a:p>
          <a:p>
            <a:r>
              <a:rPr lang="ja-JP" altLang="en-US" sz="1400" dirty="0">
                <a:solidFill>
                  <a:srgbClr val="FF0000"/>
                </a:solidFill>
                <a:latin typeface="あんずもじ奏" panose="02000600000000000000" pitchFamily="2" charset="-128"/>
                <a:ea typeface="あんずもじ奏" panose="02000600000000000000" pitchFamily="2" charset="-128"/>
              </a:rPr>
              <a:t>　　　　　　</a:t>
            </a:r>
            <a:r>
              <a:rPr lang="en-US" altLang="ja-JP" sz="1400" dirty="0">
                <a:solidFill>
                  <a:srgbClr val="FF0000"/>
                </a:solidFill>
                <a:latin typeface="あんずもじ奏" panose="02000600000000000000" pitchFamily="2" charset="-128"/>
                <a:ea typeface="あんずもじ奏" panose="02000600000000000000" pitchFamily="2" charset="-128"/>
              </a:rPr>
              <a:t>Family</a:t>
            </a:r>
            <a:r>
              <a:rPr lang="ja-JP" altLang="en-US" sz="1400" dirty="0">
                <a:solidFill>
                  <a:srgbClr val="FF0000"/>
                </a:solidFill>
                <a:latin typeface="あんずもじ奏" panose="02000600000000000000" pitchFamily="2" charset="-128"/>
                <a:ea typeface="あんずもじ奏" panose="02000600000000000000" pitchFamily="2" charset="-128"/>
              </a:rPr>
              <a:t>　ハスキー</a:t>
            </a:r>
            <a:r>
              <a:rPr lang="ja-JP" altLang="en-US" sz="1400" dirty="0">
                <a:latin typeface="あんずもじ奏" panose="02000600000000000000" pitchFamily="2" charset="-128"/>
                <a:ea typeface="あんずもじ奏" panose="02000600000000000000" pitchFamily="2" charset="-128"/>
              </a:rPr>
              <a:t>」で検索してみて下さい。</a:t>
            </a:r>
          </a:p>
          <a:p>
            <a:endParaRPr lang="ja-JP" altLang="en-US" sz="1400" dirty="0">
              <a:latin typeface="あんずもじ奏" panose="02000600000000000000" pitchFamily="2" charset="-128"/>
              <a:ea typeface="あんずもじ奏" panose="02000600000000000000" pitchFamily="2" charset="-128"/>
            </a:endParaRPr>
          </a:p>
        </p:txBody>
      </p:sp>
      <p:sp>
        <p:nvSpPr>
          <p:cNvPr id="65" name="テキスト ボックス 64">
            <a:extLst>
              <a:ext uri="{FF2B5EF4-FFF2-40B4-BE49-F238E27FC236}">
                <a16:creationId xmlns:a16="http://schemas.microsoft.com/office/drawing/2014/main" xmlns="" id="{83C5A7C5-908C-4267-A9A9-8FBC45DAC9C1}"/>
              </a:ext>
            </a:extLst>
          </p:cNvPr>
          <p:cNvSpPr txBox="1"/>
          <p:nvPr/>
        </p:nvSpPr>
        <p:spPr>
          <a:xfrm>
            <a:off x="907525" y="447512"/>
            <a:ext cx="3033353" cy="646331"/>
          </a:xfrm>
          <a:prstGeom prst="rect">
            <a:avLst/>
          </a:prstGeom>
          <a:noFill/>
        </p:spPr>
        <p:txBody>
          <a:bodyPr wrap="square" rtlCol="0">
            <a:spAutoFit/>
          </a:bodyPr>
          <a:lstStyle/>
          <a:p>
            <a:r>
              <a:rPr lang="ja-JP" altLang="en-US" sz="1800" b="1" dirty="0">
                <a:solidFill>
                  <a:srgbClr val="FF0000"/>
                </a:solidFill>
                <a:latin typeface="あんずもじ奏" panose="02000600000000000000" pitchFamily="2" charset="-128"/>
                <a:ea typeface="あんずもじ奏" panose="02000600000000000000" pitchFamily="2" charset="-128"/>
              </a:rPr>
              <a:t>新しい家電の買い方</a:t>
            </a:r>
            <a:endParaRPr lang="en-US" altLang="ja-JP" sz="1800" b="1" dirty="0">
              <a:solidFill>
                <a:srgbClr val="FF0000"/>
              </a:solidFill>
              <a:latin typeface="あんずもじ奏" panose="02000600000000000000" pitchFamily="2" charset="-128"/>
              <a:ea typeface="あんずもじ奏" panose="02000600000000000000" pitchFamily="2" charset="-128"/>
            </a:endParaRPr>
          </a:p>
          <a:p>
            <a:r>
              <a:rPr lang="ja-JP" altLang="en-US" sz="1800" b="1" dirty="0">
                <a:solidFill>
                  <a:srgbClr val="FF0000"/>
                </a:solidFill>
                <a:latin typeface="あんずもじ奏" panose="02000600000000000000" pitchFamily="2" charset="-128"/>
                <a:ea typeface="あんずもじ奏" panose="02000600000000000000" pitchFamily="2" charset="-128"/>
              </a:rPr>
              <a:t>　　　「リセールバリュー」</a:t>
            </a:r>
          </a:p>
        </p:txBody>
      </p:sp>
      <p:sp>
        <p:nvSpPr>
          <p:cNvPr id="22" name="テキスト ボックス 21">
            <a:extLst>
              <a:ext uri="{FF2B5EF4-FFF2-40B4-BE49-F238E27FC236}">
                <a16:creationId xmlns:a16="http://schemas.microsoft.com/office/drawing/2014/main" xmlns="" id="{10C9A5BE-F1E4-48CF-B035-CAAA19A42EDB}"/>
              </a:ext>
            </a:extLst>
          </p:cNvPr>
          <p:cNvSpPr txBox="1"/>
          <p:nvPr/>
        </p:nvSpPr>
        <p:spPr>
          <a:xfrm>
            <a:off x="17749" y="956229"/>
            <a:ext cx="3763683" cy="2677656"/>
          </a:xfrm>
          <a:prstGeom prst="rect">
            <a:avLst/>
          </a:prstGeom>
          <a:noFill/>
        </p:spPr>
        <p:txBody>
          <a:bodyPr wrap="square" rtlCol="0">
            <a:spAutoFit/>
          </a:bodyPr>
          <a:lstStyle/>
          <a:p>
            <a:r>
              <a:rPr lang="en-US" altLang="ja-JP" sz="1400" dirty="0">
                <a:latin typeface="あんずもじ奏" panose="02000600000000000000" pitchFamily="2" charset="-128"/>
                <a:ea typeface="あんずもじ奏" panose="02000600000000000000" pitchFamily="2" charset="-128"/>
              </a:rPr>
              <a:t>iphone13</a:t>
            </a:r>
            <a:r>
              <a:rPr lang="ja-JP" altLang="en-US" sz="1400" dirty="0">
                <a:latin typeface="あんずもじ奏" panose="02000600000000000000" pitchFamily="2" charset="-128"/>
                <a:ea typeface="あんずもじ奏" panose="02000600000000000000" pitchFamily="2" charset="-128"/>
              </a:rPr>
              <a:t>が発表されました。それにしても</a:t>
            </a:r>
            <a:r>
              <a:rPr lang="ja-JP" altLang="en-US" sz="1400" dirty="0">
                <a:solidFill>
                  <a:srgbClr val="FF0000"/>
                </a:solidFill>
                <a:latin typeface="あんずもじ奏" panose="02000600000000000000" pitchFamily="2" charset="-128"/>
                <a:ea typeface="あんずもじ奏" panose="02000600000000000000" pitchFamily="2" charset="-128"/>
              </a:rPr>
              <a:t>高い！</a:t>
            </a:r>
            <a:r>
              <a:rPr lang="ja-JP" altLang="en-US" sz="1400" dirty="0">
                <a:latin typeface="あんずもじ奏" panose="02000600000000000000" pitchFamily="2" charset="-128"/>
                <a:ea typeface="あんずもじ奏" panose="02000600000000000000" pitchFamily="2" charset="-128"/>
              </a:rPr>
              <a:t>この傾向は続き、家電全般高くなってい</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くでしょう。そこで注目されているのが</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a:t>
            </a:r>
            <a:r>
              <a:rPr lang="ja-JP" altLang="en-US" sz="1400" dirty="0">
                <a:solidFill>
                  <a:srgbClr val="FF0000"/>
                </a:solidFill>
                <a:latin typeface="あんずもじ奏" panose="02000600000000000000" pitchFamily="2" charset="-128"/>
                <a:ea typeface="あんずもじ奏" panose="02000600000000000000" pitchFamily="2" charset="-128"/>
              </a:rPr>
              <a:t>リセールバリュー</a:t>
            </a:r>
            <a:r>
              <a:rPr lang="ja-JP" altLang="en-US" sz="1400" dirty="0">
                <a:latin typeface="あんずもじ奏" panose="02000600000000000000" pitchFamily="2" charset="-128"/>
                <a:ea typeface="あんずもじ奏" panose="02000600000000000000" pitchFamily="2" charset="-128"/>
              </a:rPr>
              <a:t>」。要するに中古で</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solidFill>
                  <a:srgbClr val="FF0000"/>
                </a:solidFill>
                <a:latin typeface="あんずもじ奏" panose="02000600000000000000" pitchFamily="2" charset="-128"/>
                <a:ea typeface="あんずもじ奏" panose="02000600000000000000" pitchFamily="2" charset="-128"/>
              </a:rPr>
              <a:t>売ることを想定して買う</a:t>
            </a:r>
            <a:r>
              <a:rPr lang="ja-JP" altLang="en-US" sz="1400" dirty="0">
                <a:latin typeface="あんずもじ奏" panose="02000600000000000000" pitchFamily="2" charset="-128"/>
                <a:ea typeface="あんずもじ奏" panose="02000600000000000000" pitchFamily="2" charset="-128"/>
              </a:rPr>
              <a:t>ということ。</a:t>
            </a:r>
            <a:endParaRPr lang="en-US" altLang="ja-JP" sz="1400" dirty="0">
              <a:latin typeface="あんずもじ奏" panose="02000600000000000000" pitchFamily="2" charset="-128"/>
              <a:ea typeface="あんずもじ奏" panose="02000600000000000000" pitchFamily="2" charset="-128"/>
            </a:endParaRPr>
          </a:p>
          <a:p>
            <a:r>
              <a:rPr lang="en-US" altLang="ja-JP" sz="1400" dirty="0">
                <a:latin typeface="あんずもじ奏" panose="02000600000000000000" pitchFamily="2" charset="-128"/>
                <a:ea typeface="あんずもじ奏" panose="02000600000000000000" pitchFamily="2" charset="-128"/>
              </a:rPr>
              <a:t>Apple</a:t>
            </a:r>
            <a:r>
              <a:rPr lang="ja-JP" altLang="en-US" sz="1400" dirty="0">
                <a:latin typeface="あんずもじ奏" panose="02000600000000000000" pitchFamily="2" charset="-128"/>
                <a:ea typeface="あんずもじ奏" panose="02000600000000000000" pitchFamily="2" charset="-128"/>
              </a:rPr>
              <a:t>社製品は、高くて手が出せない中で、中古でも欲しいという要望が高まります。メルカリなどを見て</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　　　　　みると、前回発売された</a:t>
            </a:r>
            <a:r>
              <a:rPr lang="en-US" altLang="ja-JP" sz="1400" dirty="0">
                <a:solidFill>
                  <a:srgbClr val="FF0000"/>
                </a:solidFill>
                <a:latin typeface="あんずもじ奏" panose="02000600000000000000" pitchFamily="2" charset="-128"/>
                <a:ea typeface="あんずもじ奏" panose="02000600000000000000" pitchFamily="2" charset="-128"/>
              </a:rPr>
              <a:t>iphone12</a:t>
            </a:r>
            <a:r>
              <a:rPr lang="ja-JP" altLang="en-US" sz="1400" dirty="0">
                <a:latin typeface="あんずもじ奏" panose="02000600000000000000" pitchFamily="2" charset="-128"/>
                <a:ea typeface="あんずもじ奏" panose="02000600000000000000" pitchFamily="2" charset="-128"/>
              </a:rPr>
              <a:t>は定価の</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　　　　　　</a:t>
            </a:r>
            <a:r>
              <a:rPr lang="en-US" altLang="ja-JP" sz="1400" dirty="0">
                <a:solidFill>
                  <a:srgbClr val="FF0000"/>
                </a:solidFill>
                <a:latin typeface="あんずもじ奏" panose="02000600000000000000" pitchFamily="2" charset="-128"/>
                <a:ea typeface="あんずもじ奏" panose="02000600000000000000" pitchFamily="2" charset="-128"/>
              </a:rPr>
              <a:t>85%</a:t>
            </a:r>
            <a:r>
              <a:rPr lang="ja-JP" altLang="en-US" sz="1400" dirty="0">
                <a:solidFill>
                  <a:srgbClr val="FF0000"/>
                </a:solidFill>
                <a:latin typeface="あんずもじ奏" panose="02000600000000000000" pitchFamily="2" charset="-128"/>
                <a:ea typeface="あんずもじ奏" panose="02000600000000000000" pitchFamily="2" charset="-128"/>
              </a:rPr>
              <a:t>で値付け</a:t>
            </a:r>
            <a:r>
              <a:rPr lang="ja-JP" altLang="en-US" sz="1400" dirty="0">
                <a:latin typeface="あんずもじ奏" panose="02000600000000000000" pitchFamily="2" charset="-128"/>
                <a:ea typeface="あんずもじ奏" panose="02000600000000000000" pitchFamily="2" charset="-128"/>
              </a:rPr>
              <a:t>がされています。もし、売って</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　　　　　　同じ容量の</a:t>
            </a:r>
            <a:r>
              <a:rPr lang="en-US" altLang="ja-JP" sz="1400" dirty="0">
                <a:latin typeface="あんずもじ奏" panose="02000600000000000000" pitchFamily="2" charset="-128"/>
                <a:ea typeface="あんずもじ奏" panose="02000600000000000000" pitchFamily="2" charset="-128"/>
              </a:rPr>
              <a:t>iphone13</a:t>
            </a:r>
            <a:r>
              <a:rPr lang="ja-JP" altLang="en-US" sz="1400" dirty="0">
                <a:latin typeface="あんずもじ奏" panose="02000600000000000000" pitchFamily="2" charset="-128"/>
                <a:ea typeface="あんずもじ奏" panose="02000600000000000000" pitchFamily="2" charset="-128"/>
              </a:rPr>
              <a:t>を買うと、</a:t>
            </a:r>
            <a:r>
              <a:rPr lang="en-US" altLang="ja-JP" sz="1400" dirty="0">
                <a:solidFill>
                  <a:srgbClr val="FF0000"/>
                </a:solidFill>
                <a:latin typeface="あんずもじ奏" panose="02000600000000000000" pitchFamily="2" charset="-128"/>
                <a:ea typeface="あんずもじ奏" panose="02000600000000000000" pitchFamily="2" charset="-128"/>
              </a:rPr>
              <a:t>15000</a:t>
            </a:r>
            <a:r>
              <a:rPr lang="ja-JP" altLang="en-US" sz="1400" dirty="0">
                <a:solidFill>
                  <a:srgbClr val="FF0000"/>
                </a:solidFill>
                <a:latin typeface="あんずもじ奏" panose="02000600000000000000" pitchFamily="2" charset="-128"/>
                <a:ea typeface="あんずもじ奏" panose="02000600000000000000" pitchFamily="2" charset="-128"/>
              </a:rPr>
              <a:t>円</a:t>
            </a:r>
            <a:endParaRPr lang="en-US" altLang="ja-JP" sz="1400" dirty="0">
              <a:solidFill>
                <a:srgbClr val="FF0000"/>
              </a:solidFill>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　　　　　　程度で購入できることになります。すごい　　</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　　　　　　お得ですよね。</a:t>
            </a:r>
          </a:p>
        </p:txBody>
      </p:sp>
      <p:sp>
        <p:nvSpPr>
          <p:cNvPr id="32" name="テキスト ボックス 31">
            <a:extLst>
              <a:ext uri="{FF2B5EF4-FFF2-40B4-BE49-F238E27FC236}">
                <a16:creationId xmlns:a16="http://schemas.microsoft.com/office/drawing/2014/main" xmlns="" id="{F7269EDE-E826-42B6-B203-E0E81FD36372}"/>
              </a:ext>
            </a:extLst>
          </p:cNvPr>
          <p:cNvSpPr txBox="1"/>
          <p:nvPr/>
        </p:nvSpPr>
        <p:spPr>
          <a:xfrm>
            <a:off x="9643855" y="8000709"/>
            <a:ext cx="3774704" cy="1600438"/>
          </a:xfrm>
          <a:prstGeom prst="rect">
            <a:avLst/>
          </a:prstGeom>
          <a:noFill/>
        </p:spPr>
        <p:txBody>
          <a:bodyPr wrap="square">
            <a:spAutoFit/>
          </a:bodyPr>
          <a:lstStyle/>
          <a:p>
            <a:r>
              <a:rPr lang="ja-JP" altLang="en-US" sz="1400" b="1" dirty="0">
                <a:latin typeface="あんずもじ奏" panose="02000600000000000000" pitchFamily="2" charset="-128"/>
                <a:ea typeface="あんずもじ奏" panose="02000600000000000000" pitchFamily="2" charset="-128"/>
              </a:rPr>
              <a:t>～編集後記～</a:t>
            </a:r>
            <a:endParaRPr lang="en-US" altLang="ja-JP" sz="1400" b="1" dirty="0">
              <a:latin typeface="あんずもじ奏" panose="02000600000000000000" pitchFamily="2" charset="-128"/>
              <a:ea typeface="あんずもじ奏" panose="02000600000000000000" pitchFamily="2" charset="-128"/>
            </a:endParaRPr>
          </a:p>
          <a:p>
            <a:r>
              <a:rPr lang="en-US" altLang="ja-JP" sz="1400" dirty="0" err="1">
                <a:latin typeface="あんずもじ奏" panose="02000600000000000000" pitchFamily="2" charset="-128"/>
                <a:ea typeface="あんずもじ奏" panose="02000600000000000000" pitchFamily="2" charset="-128"/>
              </a:rPr>
              <a:t>youtube</a:t>
            </a:r>
            <a:r>
              <a:rPr lang="ja-JP" altLang="en-US" sz="1400" dirty="0">
                <a:latin typeface="あんずもじ奏" panose="02000600000000000000" pitchFamily="2" charset="-128"/>
                <a:ea typeface="あんずもじ奏" panose="02000600000000000000" pitchFamily="2" charset="-128"/>
              </a:rPr>
              <a:t>のミントチャンネルは毎回、自分たちで企画を頑張って考えて動画を投稿しています。私が普段家で見ている</a:t>
            </a:r>
            <a:r>
              <a:rPr lang="en-US" altLang="ja-JP" sz="1400" dirty="0" err="1">
                <a:latin typeface="あんずもじ奏" panose="02000600000000000000" pitchFamily="2" charset="-128"/>
                <a:ea typeface="あんずもじ奏" panose="02000600000000000000" pitchFamily="2" charset="-128"/>
              </a:rPr>
              <a:t>youtube</a:t>
            </a:r>
            <a:r>
              <a:rPr lang="ja-JP" altLang="en-US" sz="1400" dirty="0">
                <a:latin typeface="あんずもじ奏" panose="02000600000000000000" pitchFamily="2" charset="-128"/>
                <a:ea typeface="あんずもじ奏" panose="02000600000000000000" pitchFamily="2" charset="-128"/>
              </a:rPr>
              <a:t>は</a:t>
            </a:r>
            <a:r>
              <a:rPr lang="en-US" altLang="ja-JP" sz="1400" dirty="0">
                <a:solidFill>
                  <a:srgbClr val="FF0000"/>
                </a:solidFill>
                <a:latin typeface="あんずもじ奏" panose="02000600000000000000" pitchFamily="2" charset="-128"/>
                <a:ea typeface="あんずもじ奏" panose="02000600000000000000" pitchFamily="2" charset="-128"/>
              </a:rPr>
              <a:t>100</a:t>
            </a:r>
            <a:r>
              <a:rPr lang="ja-JP" altLang="en-US" sz="1400" dirty="0">
                <a:solidFill>
                  <a:srgbClr val="FF0000"/>
                </a:solidFill>
                <a:latin typeface="あんずもじ奏" panose="02000600000000000000" pitchFamily="2" charset="-128"/>
                <a:ea typeface="あんずもじ奏" panose="02000600000000000000" pitchFamily="2" charset="-128"/>
              </a:rPr>
              <a:t>万回再生など当たり前</a:t>
            </a:r>
            <a:r>
              <a:rPr lang="ja-JP" altLang="en-US" sz="1400" dirty="0">
                <a:latin typeface="あんずもじ奏" panose="02000600000000000000" pitchFamily="2" charset="-128"/>
                <a:ea typeface="あんずもじ奏" panose="02000600000000000000" pitchFamily="2" charset="-128"/>
              </a:rPr>
              <a:t>のような数字です。気になってミントのチャンネルを見てみると</a:t>
            </a:r>
            <a:r>
              <a:rPr lang="en-US" altLang="ja-JP" sz="1400" dirty="0">
                <a:latin typeface="あんずもじ奏" panose="02000600000000000000" pitchFamily="2" charset="-128"/>
                <a:ea typeface="あんずもじ奏" panose="02000600000000000000" pitchFamily="2" charset="-128"/>
              </a:rPr>
              <a:t>…</a:t>
            </a:r>
            <a:r>
              <a:rPr lang="en-US" altLang="ja-JP" sz="1400" dirty="0">
                <a:solidFill>
                  <a:srgbClr val="FF0000"/>
                </a:solidFill>
                <a:latin typeface="あんずもじ奏" panose="02000600000000000000" pitchFamily="2" charset="-128"/>
                <a:ea typeface="あんずもじ奏" panose="02000600000000000000" pitchFamily="2" charset="-128"/>
              </a:rPr>
              <a:t>13</a:t>
            </a:r>
            <a:r>
              <a:rPr lang="ja-JP" altLang="en-US" sz="1400" dirty="0">
                <a:solidFill>
                  <a:srgbClr val="FF0000"/>
                </a:solidFill>
                <a:latin typeface="あんずもじ奏" panose="02000600000000000000" pitchFamily="2" charset="-128"/>
                <a:ea typeface="あんずもじ奏" panose="02000600000000000000" pitchFamily="2" charset="-128"/>
              </a:rPr>
              <a:t>回</a:t>
            </a:r>
            <a:r>
              <a:rPr lang="ja-JP" altLang="en-US" sz="1400" dirty="0">
                <a:latin typeface="あんずもじ奏" panose="02000600000000000000" pitchFamily="2" charset="-128"/>
                <a:ea typeface="あんずもじ奏" panose="02000600000000000000" pitchFamily="2" charset="-128"/>
              </a:rPr>
              <a:t>。まだまだ先は長いです・・・涙　</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　　　　　　　　　　　　　　　　　　　　　　（森本）</a:t>
            </a:r>
          </a:p>
        </p:txBody>
      </p:sp>
      <p:sp>
        <p:nvSpPr>
          <p:cNvPr id="68" name="テキスト ボックス 67">
            <a:extLst>
              <a:ext uri="{FF2B5EF4-FFF2-40B4-BE49-F238E27FC236}">
                <a16:creationId xmlns:a16="http://schemas.microsoft.com/office/drawing/2014/main" xmlns="" id="{83C5A7C5-908C-4267-A9A9-8FBC45DAC9C1}"/>
              </a:ext>
            </a:extLst>
          </p:cNvPr>
          <p:cNvSpPr txBox="1"/>
          <p:nvPr/>
        </p:nvSpPr>
        <p:spPr>
          <a:xfrm>
            <a:off x="3777346" y="595539"/>
            <a:ext cx="3622520" cy="369332"/>
          </a:xfrm>
          <a:prstGeom prst="rect">
            <a:avLst/>
          </a:prstGeom>
          <a:noFill/>
        </p:spPr>
        <p:txBody>
          <a:bodyPr wrap="square" rtlCol="0">
            <a:spAutoFit/>
          </a:bodyPr>
          <a:lstStyle/>
          <a:p>
            <a:r>
              <a:rPr kumimoji="1" lang="ja-JP" altLang="en-US" sz="1800" b="1" dirty="0">
                <a:solidFill>
                  <a:srgbClr val="FF0000"/>
                </a:solidFill>
                <a:latin typeface="あんずもじ奏" panose="02000600000000000000" pitchFamily="2" charset="-128"/>
                <a:ea typeface="あんずもじ奏" panose="02000600000000000000" pitchFamily="2" charset="-128"/>
              </a:rPr>
              <a:t>ハスキーに育てらた子猫が・・・</a:t>
            </a:r>
          </a:p>
        </p:txBody>
      </p:sp>
      <p:sp>
        <p:nvSpPr>
          <p:cNvPr id="67" name="テキスト ボックス 66">
            <a:extLst>
              <a:ext uri="{FF2B5EF4-FFF2-40B4-BE49-F238E27FC236}">
                <a16:creationId xmlns:a16="http://schemas.microsoft.com/office/drawing/2014/main" xmlns="" id="{6DF459D9-AF5A-4170-A7B5-EC6ED73E6609}"/>
              </a:ext>
            </a:extLst>
          </p:cNvPr>
          <p:cNvSpPr txBox="1"/>
          <p:nvPr/>
        </p:nvSpPr>
        <p:spPr>
          <a:xfrm>
            <a:off x="3991448" y="7550563"/>
            <a:ext cx="2085944" cy="461665"/>
          </a:xfrm>
          <a:prstGeom prst="rect">
            <a:avLst/>
          </a:prstGeom>
          <a:noFill/>
        </p:spPr>
        <p:txBody>
          <a:bodyPr wrap="square" rtlCol="0">
            <a:spAutoFit/>
          </a:bodyPr>
          <a:lstStyle/>
          <a:p>
            <a:r>
              <a:rPr lang="ja-JP" altLang="en-US" sz="2400" b="1" dirty="0">
                <a:solidFill>
                  <a:srgbClr val="FF0000"/>
                </a:solidFill>
                <a:latin typeface="あんずもじ奏" panose="02000600000000000000" pitchFamily="2" charset="-128"/>
                <a:ea typeface="あんずもじ奏" panose="02000600000000000000" pitchFamily="2" charset="-128"/>
              </a:rPr>
              <a:t>ビリギャル</a:t>
            </a:r>
            <a:endParaRPr kumimoji="1" lang="ja-JP" altLang="en-US" sz="2400" b="1" dirty="0">
              <a:solidFill>
                <a:srgbClr val="FF0000"/>
              </a:solidFill>
              <a:latin typeface="あんずもじ奏" panose="02000600000000000000" pitchFamily="2" charset="-128"/>
              <a:ea typeface="あんずもじ奏" panose="02000600000000000000" pitchFamily="2" charset="-128"/>
            </a:endParaRPr>
          </a:p>
        </p:txBody>
      </p:sp>
      <p:sp>
        <p:nvSpPr>
          <p:cNvPr id="15" name="テキスト ボックス 14">
            <a:extLst>
              <a:ext uri="{FF2B5EF4-FFF2-40B4-BE49-F238E27FC236}">
                <a16:creationId xmlns:a16="http://schemas.microsoft.com/office/drawing/2014/main" xmlns="" id="{44FEA9FB-3840-49AA-9BAB-AE349084BB44}"/>
              </a:ext>
            </a:extLst>
          </p:cNvPr>
          <p:cNvSpPr txBox="1"/>
          <p:nvPr/>
        </p:nvSpPr>
        <p:spPr>
          <a:xfrm>
            <a:off x="3771029" y="7933131"/>
            <a:ext cx="3780676" cy="2954655"/>
          </a:xfrm>
          <a:prstGeom prst="rect">
            <a:avLst/>
          </a:prstGeom>
          <a:noFill/>
        </p:spPr>
        <p:txBody>
          <a:bodyPr wrap="square" rtlCol="0">
            <a:spAutoFit/>
          </a:bodyPr>
          <a:lstStyle/>
          <a:p>
            <a:pPr rtl="0">
              <a:spcBef>
                <a:spcPts val="0"/>
              </a:spcBef>
              <a:spcAft>
                <a:spcPts val="0"/>
              </a:spcAft>
            </a:pPr>
            <a:r>
              <a:rPr lang="ja-JP" altLang="en-US" sz="1400" dirty="0">
                <a:latin typeface="あんずもじ奏" panose="02000600000000000000" pitchFamily="2" charset="-128"/>
                <a:ea typeface="あんずもじ奏" panose="02000600000000000000" pitchFamily="2" charset="-128"/>
              </a:rPr>
              <a:t>成績が学園ビリのギャル高校生が１年</a:t>
            </a:r>
            <a:endParaRPr lang="en-US" altLang="ja-JP" sz="1400" dirty="0">
              <a:latin typeface="あんずもじ奏" panose="02000600000000000000" pitchFamily="2" charset="-128"/>
              <a:ea typeface="あんずもじ奏" panose="02000600000000000000" pitchFamily="2" charset="-128"/>
            </a:endParaRPr>
          </a:p>
          <a:p>
            <a:pPr rtl="0">
              <a:spcBef>
                <a:spcPts val="0"/>
              </a:spcBef>
              <a:spcAft>
                <a:spcPts val="0"/>
              </a:spcAft>
            </a:pPr>
            <a:r>
              <a:rPr lang="ja-JP" altLang="en-US" sz="1400" dirty="0">
                <a:latin typeface="あんずもじ奏" panose="02000600000000000000" pitchFamily="2" charset="-128"/>
                <a:ea typeface="あんずもじ奏" panose="02000600000000000000" pitchFamily="2" charset="-128"/>
              </a:rPr>
              <a:t>で偏差値４０上げて慶應義塾大学に</a:t>
            </a:r>
            <a:endParaRPr lang="en-US" altLang="ja-JP" sz="1400" dirty="0">
              <a:latin typeface="あんずもじ奏" panose="02000600000000000000" pitchFamily="2" charset="-128"/>
              <a:ea typeface="あんずもじ奏" panose="02000600000000000000" pitchFamily="2" charset="-128"/>
            </a:endParaRPr>
          </a:p>
          <a:p>
            <a:pPr rtl="0">
              <a:spcBef>
                <a:spcPts val="0"/>
              </a:spcBef>
              <a:spcAft>
                <a:spcPts val="0"/>
              </a:spcAft>
            </a:pPr>
            <a:r>
              <a:rPr lang="ja-JP" altLang="en-US" sz="1400" dirty="0">
                <a:latin typeface="あんずもじ奏" panose="02000600000000000000" pitchFamily="2" charset="-128"/>
                <a:ea typeface="あんずもじ奏" panose="02000600000000000000" pitchFamily="2" charset="-128"/>
              </a:rPr>
              <a:t>合格した様子を描く</a:t>
            </a:r>
            <a:r>
              <a:rPr lang="ja-JP" altLang="en-US" sz="1400" dirty="0">
                <a:solidFill>
                  <a:srgbClr val="FF0000"/>
                </a:solidFill>
                <a:latin typeface="あんずもじ奏" panose="02000600000000000000" pitchFamily="2" charset="-128"/>
                <a:ea typeface="あんずもじ奏" panose="02000600000000000000" pitchFamily="2" charset="-128"/>
              </a:rPr>
              <a:t>実話をもとにした</a:t>
            </a:r>
            <a:endParaRPr lang="en-US" altLang="ja-JP" sz="1400" dirty="0">
              <a:solidFill>
                <a:srgbClr val="FF0000"/>
              </a:solidFill>
              <a:latin typeface="あんずもじ奏" panose="02000600000000000000" pitchFamily="2" charset="-128"/>
              <a:ea typeface="あんずもじ奏" panose="02000600000000000000" pitchFamily="2" charset="-128"/>
            </a:endParaRPr>
          </a:p>
          <a:p>
            <a:pPr rtl="0">
              <a:spcBef>
                <a:spcPts val="0"/>
              </a:spcBef>
              <a:spcAft>
                <a:spcPts val="0"/>
              </a:spcAft>
            </a:pPr>
            <a:r>
              <a:rPr lang="ja-JP" altLang="en-US" sz="1400" dirty="0">
                <a:solidFill>
                  <a:srgbClr val="FF0000"/>
                </a:solidFill>
                <a:latin typeface="あんずもじ奏" panose="02000600000000000000" pitchFamily="2" charset="-128"/>
                <a:ea typeface="あんずもじ奏" panose="02000600000000000000" pitchFamily="2" charset="-128"/>
              </a:rPr>
              <a:t>ストーリー</a:t>
            </a:r>
            <a:r>
              <a:rPr lang="ja-JP" altLang="en-US" sz="1400" dirty="0">
                <a:latin typeface="あんずもじ奏" panose="02000600000000000000" pitchFamily="2" charset="-128"/>
                <a:ea typeface="あんずもじ奏" panose="02000600000000000000" pitchFamily="2" charset="-128"/>
              </a:rPr>
              <a:t>。主人公さやかのまっすぐで</a:t>
            </a:r>
            <a:endParaRPr lang="en-US" altLang="ja-JP" sz="1400" dirty="0">
              <a:latin typeface="あんずもじ奏" panose="02000600000000000000" pitchFamily="2" charset="-128"/>
              <a:ea typeface="あんずもじ奏" panose="02000600000000000000" pitchFamily="2" charset="-128"/>
            </a:endParaRPr>
          </a:p>
          <a:p>
            <a:pPr rtl="0">
              <a:spcBef>
                <a:spcPts val="0"/>
              </a:spcBef>
              <a:spcAft>
                <a:spcPts val="0"/>
              </a:spcAft>
            </a:pPr>
            <a:r>
              <a:rPr lang="ja-JP" altLang="en-US" sz="1400" dirty="0">
                <a:latin typeface="あんずもじ奏" panose="02000600000000000000" pitchFamily="2" charset="-128"/>
                <a:ea typeface="あんずもじ奏" panose="02000600000000000000" pitchFamily="2" charset="-128"/>
              </a:rPr>
              <a:t>諦めない純粋な気持ちや、さやかを全力で応援する母や友達との絆に心打たれます。特に私は</a:t>
            </a:r>
            <a:r>
              <a:rPr lang="ja-JP" altLang="en-US" sz="1400" dirty="0">
                <a:solidFill>
                  <a:srgbClr val="FF0000"/>
                </a:solidFill>
                <a:latin typeface="あんずもじ奏" panose="02000600000000000000" pitchFamily="2" charset="-128"/>
                <a:ea typeface="あんずもじ奏" panose="02000600000000000000" pitchFamily="2" charset="-128"/>
              </a:rPr>
              <a:t>父と弟が外でケンカしてしまうシーンの、家族で止めに入る時の母の熱い言葉</a:t>
            </a:r>
            <a:r>
              <a:rPr lang="ja-JP" altLang="en-US" sz="1400" dirty="0">
                <a:latin typeface="あんずもじ奏" panose="02000600000000000000" pitchFamily="2" charset="-128"/>
                <a:ea typeface="あんずもじ奏" panose="02000600000000000000" pitchFamily="2" charset="-128"/>
              </a:rPr>
              <a:t>が何度見ても泣いてしまうくらい</a:t>
            </a:r>
            <a:endParaRPr lang="en-US" altLang="ja-JP" sz="1400" dirty="0">
              <a:latin typeface="あんずもじ奏" panose="02000600000000000000" pitchFamily="2" charset="-128"/>
              <a:ea typeface="あんずもじ奏" panose="02000600000000000000" pitchFamily="2" charset="-128"/>
            </a:endParaRPr>
          </a:p>
          <a:p>
            <a:pPr rtl="0">
              <a:spcBef>
                <a:spcPts val="0"/>
              </a:spcBef>
              <a:spcAft>
                <a:spcPts val="0"/>
              </a:spcAft>
            </a:pPr>
            <a:r>
              <a:rPr lang="ja-JP" altLang="en-US" sz="1400" dirty="0">
                <a:latin typeface="あんずもじ奏" panose="02000600000000000000" pitchFamily="2" charset="-128"/>
                <a:ea typeface="あんずもじ奏" panose="02000600000000000000" pitchFamily="2" charset="-128"/>
              </a:rPr>
              <a:t>　　　　　感動します。私も周りの色々な人の応援や</a:t>
            </a:r>
            <a:endParaRPr lang="en-US" altLang="ja-JP" sz="1400" dirty="0">
              <a:latin typeface="あんずもじ奏" panose="02000600000000000000" pitchFamily="2" charset="-128"/>
              <a:ea typeface="あんずもじ奏" panose="02000600000000000000" pitchFamily="2" charset="-128"/>
            </a:endParaRPr>
          </a:p>
          <a:p>
            <a:pPr rtl="0">
              <a:spcBef>
                <a:spcPts val="0"/>
              </a:spcBef>
              <a:spcAft>
                <a:spcPts val="0"/>
              </a:spcAft>
            </a:pPr>
            <a:r>
              <a:rPr lang="ja-JP" altLang="en-US" sz="1400" dirty="0">
                <a:latin typeface="あんずもじ奏" panose="02000600000000000000" pitchFamily="2" charset="-128"/>
                <a:ea typeface="あんずもじ奏" panose="02000600000000000000" pitchFamily="2" charset="-128"/>
              </a:rPr>
              <a:t>　　　　　支えがあるおかげで幸せな毎日があるんだ</a:t>
            </a:r>
            <a:endParaRPr lang="en-US" altLang="ja-JP" sz="1400" dirty="0">
              <a:latin typeface="あんずもじ奏" panose="02000600000000000000" pitchFamily="2" charset="-128"/>
              <a:ea typeface="あんずもじ奏" panose="02000600000000000000" pitchFamily="2" charset="-128"/>
            </a:endParaRPr>
          </a:p>
          <a:p>
            <a:pPr rtl="0">
              <a:spcBef>
                <a:spcPts val="0"/>
              </a:spcBef>
              <a:spcAft>
                <a:spcPts val="0"/>
              </a:spcAft>
            </a:pPr>
            <a:r>
              <a:rPr lang="ja-JP" altLang="en-US" sz="1400" dirty="0">
                <a:latin typeface="あんずもじ奏" panose="02000600000000000000" pitchFamily="2" charset="-128"/>
                <a:ea typeface="あんずもじ奏" panose="02000600000000000000" pitchFamily="2" charset="-128"/>
              </a:rPr>
              <a:t>　　　　　と改めて考えさせられました。自分も頑張</a:t>
            </a:r>
            <a:endParaRPr lang="en-US" altLang="ja-JP" sz="1400" dirty="0">
              <a:latin typeface="あんずもじ奏" panose="02000600000000000000" pitchFamily="2" charset="-128"/>
              <a:ea typeface="あんずもじ奏" panose="02000600000000000000" pitchFamily="2" charset="-128"/>
            </a:endParaRPr>
          </a:p>
          <a:p>
            <a:pPr rtl="0">
              <a:spcBef>
                <a:spcPts val="0"/>
              </a:spcBef>
              <a:spcAft>
                <a:spcPts val="0"/>
              </a:spcAft>
            </a:pPr>
            <a:r>
              <a:rPr lang="ja-JP" altLang="en-US" sz="1400" dirty="0">
                <a:latin typeface="あんずもじ奏" panose="02000600000000000000" pitchFamily="2" charset="-128"/>
                <a:ea typeface="あんずもじ奏" panose="02000600000000000000" pitchFamily="2" charset="-128"/>
              </a:rPr>
              <a:t>　　　　　ろう！！と思える作品です。　　　</a:t>
            </a:r>
            <a:r>
              <a:rPr lang="ja-JP" altLang="en-US" sz="1400" b="0" dirty="0">
                <a:effectLst/>
                <a:latin typeface="あんずもじ奏" panose="02000600000000000000" pitchFamily="2" charset="-128"/>
                <a:ea typeface="あんずもじ奏" panose="02000600000000000000" pitchFamily="2" charset="-128"/>
              </a:rPr>
              <a:t/>
            </a:r>
            <a:br>
              <a:rPr lang="ja-JP" altLang="en-US" sz="1400" b="0" dirty="0">
                <a:effectLst/>
                <a:latin typeface="あんずもじ奏" panose="02000600000000000000" pitchFamily="2" charset="-128"/>
                <a:ea typeface="あんずもじ奏" panose="02000600000000000000" pitchFamily="2" charset="-128"/>
              </a:rPr>
            </a:br>
            <a:endParaRPr kumimoji="1" lang="en-US" altLang="ja-JP" sz="1800" dirty="0">
              <a:latin typeface="あんずもじ奏" panose="02000600000000000000" pitchFamily="2" charset="-128"/>
              <a:ea typeface="あんずもじ奏" panose="02000600000000000000" pitchFamily="2" charset="-128"/>
            </a:endParaRPr>
          </a:p>
        </p:txBody>
      </p:sp>
      <p:sp>
        <p:nvSpPr>
          <p:cNvPr id="29" name="テキスト ボックス 28">
            <a:extLst>
              <a:ext uri="{FF2B5EF4-FFF2-40B4-BE49-F238E27FC236}">
                <a16:creationId xmlns:a16="http://schemas.microsoft.com/office/drawing/2014/main" xmlns="" id="{02DA051E-C398-4CB6-ACA1-785FF280A851}"/>
              </a:ext>
            </a:extLst>
          </p:cNvPr>
          <p:cNvSpPr txBox="1"/>
          <p:nvPr/>
        </p:nvSpPr>
        <p:spPr>
          <a:xfrm>
            <a:off x="5818600" y="6880665"/>
            <a:ext cx="2157541" cy="261610"/>
          </a:xfrm>
          <a:prstGeom prst="rect">
            <a:avLst/>
          </a:prstGeom>
          <a:noFill/>
        </p:spPr>
        <p:txBody>
          <a:bodyPr wrap="square" rtlCol="0">
            <a:spAutoFit/>
          </a:bodyPr>
          <a:lstStyle/>
          <a:p>
            <a:pPr marL="0" marR="0" lvl="0" indent="0" algn="l" defTabSz="1042873"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あんずもじ奏" panose="02000600000000000000" pitchFamily="2" charset="-128"/>
                <a:ea typeface="あんずもじ奏" panose="02000600000000000000" pitchFamily="2" charset="-128"/>
                <a:cs typeface="+mn-cs"/>
              </a:rPr>
              <a:t>（</a:t>
            </a:r>
            <a:r>
              <a:rPr kumimoji="1" lang="en-US" altLang="ja-JP" sz="1100" b="0" i="0" u="none" strike="noStrike" kern="1200" cap="none" spc="0" normalizeH="0" baseline="0" noProof="0" dirty="0">
                <a:ln>
                  <a:noFill/>
                </a:ln>
                <a:solidFill>
                  <a:prstClr val="black"/>
                </a:solidFill>
                <a:effectLst/>
                <a:uLnTx/>
                <a:uFillTx/>
                <a:latin typeface="あんずもじ奏" panose="02000600000000000000" pitchFamily="2" charset="-128"/>
                <a:ea typeface="あんずもじ奏" panose="02000600000000000000" pitchFamily="2" charset="-128"/>
                <a:cs typeface="+mn-cs"/>
              </a:rPr>
              <a:t>by</a:t>
            </a:r>
            <a:r>
              <a:rPr kumimoji="1" lang="ja-JP" altLang="en-US" sz="1100" b="0" i="0" u="none" strike="noStrike" kern="1200" cap="none" spc="0" normalizeH="0" baseline="0" noProof="0" dirty="0">
                <a:ln>
                  <a:noFill/>
                </a:ln>
                <a:solidFill>
                  <a:prstClr val="black"/>
                </a:solidFill>
                <a:effectLst/>
                <a:uLnTx/>
                <a:uFillTx/>
                <a:latin typeface="あんずもじ奏" panose="02000600000000000000" pitchFamily="2" charset="-128"/>
                <a:ea typeface="あんずもじ奏" panose="02000600000000000000" pitchFamily="2" charset="-128"/>
                <a:cs typeface="+mn-cs"/>
              </a:rPr>
              <a:t>　鍼灸師　村井　颯希）</a:t>
            </a:r>
            <a:endParaRPr kumimoji="1" lang="en-US" altLang="ja-JP" sz="1100" b="0" i="0" u="none" strike="noStrike" kern="1200" cap="none" spc="0" normalizeH="0" baseline="0" noProof="0" dirty="0">
              <a:ln>
                <a:noFill/>
              </a:ln>
              <a:solidFill>
                <a:prstClr val="black"/>
              </a:solidFill>
              <a:effectLst/>
              <a:uLnTx/>
              <a:uFillTx/>
              <a:latin typeface="あんずもじ奏" panose="02000600000000000000" pitchFamily="2" charset="-128"/>
              <a:ea typeface="あんずもじ奏" panose="02000600000000000000" pitchFamily="2" charset="-128"/>
              <a:cs typeface="+mn-cs"/>
            </a:endParaRPr>
          </a:p>
        </p:txBody>
      </p:sp>
      <p:sp>
        <p:nvSpPr>
          <p:cNvPr id="35" name="テキスト ボックス 34">
            <a:extLst>
              <a:ext uri="{FF2B5EF4-FFF2-40B4-BE49-F238E27FC236}">
                <a16:creationId xmlns:a16="http://schemas.microsoft.com/office/drawing/2014/main" xmlns="" id="{138646E2-FCBD-40B5-8826-535926D833CC}"/>
              </a:ext>
            </a:extLst>
          </p:cNvPr>
          <p:cNvSpPr txBox="1"/>
          <p:nvPr/>
        </p:nvSpPr>
        <p:spPr>
          <a:xfrm>
            <a:off x="3778994" y="3510910"/>
            <a:ext cx="1554966" cy="408253"/>
          </a:xfrm>
          <a:prstGeom prst="rect">
            <a:avLst/>
          </a:prstGeom>
          <a:noFill/>
        </p:spPr>
        <p:txBody>
          <a:bodyPr wrap="square" rtlCol="0">
            <a:spAutoFit/>
          </a:bodyPr>
          <a:lstStyle/>
          <a:p>
            <a:r>
              <a:rPr kumimoji="1" lang="ja-JP" altLang="en-US" dirty="0">
                <a:solidFill>
                  <a:srgbClr val="FF9900"/>
                </a:solidFill>
                <a:latin typeface="あんずもじ奏" panose="02000600000000000000" pitchFamily="2" charset="-128"/>
                <a:ea typeface="あんずもじ奏" panose="02000600000000000000" pitchFamily="2" charset="-128"/>
              </a:rPr>
              <a:t>村井先生の</a:t>
            </a:r>
          </a:p>
        </p:txBody>
      </p:sp>
      <p:pic>
        <p:nvPicPr>
          <p:cNvPr id="2" name="図 1"/>
          <p:cNvPicPr>
            <a:picLocks noChangeAspect="1"/>
          </p:cNvPicPr>
          <p:nvPr/>
        </p:nvPicPr>
        <p:blipFill rotWithShape="1">
          <a:blip r:embed="rId22" cstate="print">
            <a:extLst>
              <a:ext uri="{28A0092B-C50C-407E-A947-70E740481C1C}">
                <a14:useLocalDpi xmlns:a14="http://schemas.microsoft.com/office/drawing/2010/main" val="0"/>
              </a:ext>
            </a:extLst>
          </a:blip>
          <a:srcRect l="25143" t="15455" r="49481" b="41170"/>
          <a:stretch/>
        </p:blipFill>
        <p:spPr>
          <a:xfrm>
            <a:off x="3787221" y="6189992"/>
            <a:ext cx="744194" cy="954093"/>
          </a:xfrm>
          <a:prstGeom prst="ellipse">
            <a:avLst/>
          </a:prstGeom>
          <a:ln>
            <a:noFill/>
          </a:ln>
          <a:effectLst>
            <a:softEdge rad="112500"/>
          </a:effectLst>
        </p:spPr>
      </p:pic>
      <p:sp>
        <p:nvSpPr>
          <p:cNvPr id="7" name="テキスト ボックス 6"/>
          <p:cNvSpPr txBox="1"/>
          <p:nvPr/>
        </p:nvSpPr>
        <p:spPr>
          <a:xfrm>
            <a:off x="3068" y="7912283"/>
            <a:ext cx="3853687" cy="2893100"/>
          </a:xfrm>
          <a:prstGeom prst="rect">
            <a:avLst/>
          </a:prstGeom>
          <a:noFill/>
        </p:spPr>
        <p:txBody>
          <a:bodyPr wrap="square" rtlCol="0">
            <a:spAutoFit/>
          </a:bodyPr>
          <a:lstStyle/>
          <a:p>
            <a:r>
              <a:rPr lang="ja-JP" altLang="en-US" sz="1400" dirty="0">
                <a:latin typeface="あんずもじ奏" panose="02000600000000000000" pitchFamily="2" charset="-128"/>
                <a:ea typeface="あんずもじ奏" panose="02000600000000000000" pitchFamily="2" charset="-128"/>
              </a:rPr>
              <a:t>皆さん動物は好きですか？私は大好きです。もう</a:t>
            </a:r>
            <a:r>
              <a:rPr lang="ja-JP" altLang="en-US" sz="1400" dirty="0">
                <a:solidFill>
                  <a:srgbClr val="FF0000"/>
                </a:solidFill>
                <a:latin typeface="あんずもじ奏" panose="02000600000000000000" pitchFamily="2" charset="-128"/>
                <a:ea typeface="あんずもじ奏" panose="02000600000000000000" pitchFamily="2" charset="-128"/>
              </a:rPr>
              <a:t>毎日触れ合いたいくらい</a:t>
            </a:r>
            <a:r>
              <a:rPr lang="ja-JP" altLang="en-US" sz="1400" dirty="0">
                <a:latin typeface="あんずもじ奏" panose="02000600000000000000" pitchFamily="2" charset="-128"/>
                <a:ea typeface="あんずもじ奏" panose="02000600000000000000" pitchFamily="2" charset="-128"/>
              </a:rPr>
              <a:t>。でも飼うのは難しい。そんな</a:t>
            </a:r>
            <a:r>
              <a:rPr lang="ja-JP" altLang="en-US" sz="1400" dirty="0">
                <a:solidFill>
                  <a:srgbClr val="FF0000"/>
                </a:solidFill>
                <a:latin typeface="あんずもじ奏" panose="02000600000000000000" pitchFamily="2" charset="-128"/>
                <a:ea typeface="あんずもじ奏" panose="02000600000000000000" pitchFamily="2" charset="-128"/>
              </a:rPr>
              <a:t>願いを叶えてくれる植物</a:t>
            </a:r>
            <a:r>
              <a:rPr lang="ja-JP" altLang="en-US" sz="1400" dirty="0">
                <a:latin typeface="あんずもじ奏" panose="02000600000000000000" pitchFamily="2" charset="-128"/>
                <a:ea typeface="あんずもじ奏" panose="02000600000000000000" pitchFamily="2" charset="-128"/>
              </a:rPr>
              <a:t>。ラムズイヤー。</a:t>
            </a:r>
            <a:r>
              <a:rPr lang="ja-JP" altLang="en-US" sz="1400" dirty="0">
                <a:solidFill>
                  <a:srgbClr val="FF0000"/>
                </a:solidFill>
                <a:latin typeface="あんずもじ奏" panose="02000600000000000000" pitchFamily="2" charset="-128"/>
                <a:ea typeface="あんずもじ奏" panose="02000600000000000000" pitchFamily="2" charset="-128"/>
              </a:rPr>
              <a:t>乳白色の毛</a:t>
            </a:r>
            <a:r>
              <a:rPr lang="ja-JP" altLang="en-US" sz="1400" dirty="0">
                <a:latin typeface="あんずもじ奏" panose="02000600000000000000" pitchFamily="2" charset="-128"/>
                <a:ea typeface="あんずもじ奏" panose="02000600000000000000" pitchFamily="2" charset="-128"/>
              </a:rPr>
              <a:t>で覆われており、ヒツジの毛にそっくりなことから、その名が付きました 。なんと</a:t>
            </a:r>
            <a:r>
              <a:rPr lang="en-US" altLang="ja-JP" sz="1400" dirty="0">
                <a:latin typeface="あんずもじ奏" panose="02000600000000000000" pitchFamily="2" charset="-128"/>
                <a:ea typeface="あんずもじ奏" panose="02000600000000000000" pitchFamily="2" charset="-128"/>
              </a:rPr>
              <a:t>...</a:t>
            </a:r>
            <a:r>
              <a:rPr lang="ja-JP" altLang="en-US" sz="1400" dirty="0">
                <a:latin typeface="あんずもじ奏" panose="02000600000000000000" pitchFamily="2" charset="-128"/>
                <a:ea typeface="あんずもじ奏" panose="02000600000000000000" pitchFamily="2" charset="-128"/>
              </a:rPr>
              <a:t>！</a:t>
            </a:r>
            <a:r>
              <a:rPr lang="ja-JP" altLang="en-US" sz="1400" dirty="0">
                <a:solidFill>
                  <a:srgbClr val="FF0000"/>
                </a:solidFill>
                <a:latin typeface="あんずもじ奏" panose="02000600000000000000" pitchFamily="2" charset="-128"/>
                <a:ea typeface="あんずもじ奏" panose="02000600000000000000" pitchFamily="2" charset="-128"/>
              </a:rPr>
              <a:t>触り心地はヒツジの耳そのまま</a:t>
            </a:r>
            <a:r>
              <a:rPr lang="ja-JP" altLang="en-US" sz="1400" dirty="0">
                <a:latin typeface="あんずもじ奏" panose="02000600000000000000" pitchFamily="2" charset="-128"/>
                <a:ea typeface="あんずもじ奏" panose="02000600000000000000" pitchFamily="2" charset="-128"/>
              </a:rPr>
              <a:t>。葉っぱが</a:t>
            </a:r>
            <a:r>
              <a:rPr lang="ja-JP" altLang="en-US" sz="1400" dirty="0">
                <a:solidFill>
                  <a:srgbClr val="FF0000"/>
                </a:solidFill>
                <a:latin typeface="あんずもじ奏" panose="02000600000000000000" pitchFamily="2" charset="-128"/>
                <a:ea typeface="あんずもじ奏" panose="02000600000000000000" pitchFamily="2" charset="-128"/>
              </a:rPr>
              <a:t>フワッフワ</a:t>
            </a:r>
            <a:r>
              <a:rPr lang="ja-JP" altLang="en-US" sz="1400" dirty="0">
                <a:latin typeface="あんずもじ奏" panose="02000600000000000000" pitchFamily="2" charset="-128"/>
                <a:ea typeface="あんずもじ奏" panose="02000600000000000000" pitchFamily="2" charset="-128"/>
              </a:rPr>
              <a:t>。牧場に行かなくても、ヒツジがすぐそばに。花屋さんへ、自宅用の新しい植物を買いに行ったのがきっかけです。初めて触った時</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　　　　は凄く感動しました。</a:t>
            </a:r>
            <a:r>
              <a:rPr lang="ja-JP" altLang="en-US" sz="1400" dirty="0">
                <a:solidFill>
                  <a:srgbClr val="FF0000"/>
                </a:solidFill>
                <a:latin typeface="あんずもじ奏" panose="02000600000000000000" pitchFamily="2" charset="-128"/>
                <a:ea typeface="あんずもじ奏" panose="02000600000000000000" pitchFamily="2" charset="-128"/>
              </a:rPr>
              <a:t>一目惚れ</a:t>
            </a:r>
            <a:endParaRPr lang="en-US" altLang="ja-JP" sz="1400" dirty="0">
              <a:solidFill>
                <a:srgbClr val="FF0000"/>
              </a:solidFill>
              <a:latin typeface="あんずもじ奏" panose="02000600000000000000" pitchFamily="2" charset="-128"/>
              <a:ea typeface="あんずもじ奏" panose="02000600000000000000" pitchFamily="2" charset="-128"/>
            </a:endParaRPr>
          </a:p>
          <a:p>
            <a:r>
              <a:rPr lang="ja-JP" altLang="en-US" sz="1400" dirty="0">
                <a:solidFill>
                  <a:srgbClr val="FF0000"/>
                </a:solidFill>
                <a:latin typeface="あんずもじ奏" panose="02000600000000000000" pitchFamily="2" charset="-128"/>
                <a:ea typeface="あんずもじ奏" panose="02000600000000000000" pitchFamily="2" charset="-128"/>
              </a:rPr>
              <a:t>　　　　　</a:t>
            </a:r>
            <a:r>
              <a:rPr lang="ja-JP" altLang="en-US" sz="1400" dirty="0">
                <a:latin typeface="あんずもじ奏" panose="02000600000000000000" pitchFamily="2" charset="-128"/>
                <a:ea typeface="あんずもじ奏" panose="02000600000000000000" pitchFamily="2" charset="-128"/>
              </a:rPr>
              <a:t>で家に迎え入れ、毎日とても</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solidFill>
                  <a:srgbClr val="FF0000"/>
                </a:solidFill>
                <a:latin typeface="あんずもじ奏" panose="02000600000000000000" pitchFamily="2" charset="-128"/>
                <a:ea typeface="あんずもじ奏" panose="02000600000000000000" pitchFamily="2" charset="-128"/>
              </a:rPr>
              <a:t>　　　　　癒されています♪</a:t>
            </a:r>
            <a:r>
              <a:rPr lang="ja-JP" altLang="en-US" sz="1400" dirty="0">
                <a:latin typeface="あんずもじ奏" panose="02000600000000000000" pitchFamily="2" charset="-128"/>
                <a:ea typeface="あんずもじ奏" panose="02000600000000000000" pitchFamily="2" charset="-128"/>
              </a:rPr>
              <a:t>見つけたら</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　　　　　是非体感してみてください。</a:t>
            </a:r>
            <a:endParaRPr lang="en-US" altLang="ja-JP" sz="1400" dirty="0">
              <a:latin typeface="あんずもじ奏" panose="02000600000000000000" pitchFamily="2" charset="-128"/>
              <a:ea typeface="あんずもじ奏" panose="02000600000000000000" pitchFamily="2" charset="-128"/>
            </a:endParaRPr>
          </a:p>
          <a:p>
            <a:r>
              <a:rPr lang="ja-JP" altLang="en-US" sz="1400" dirty="0">
                <a:latin typeface="あんずもじ奏" panose="02000600000000000000" pitchFamily="2" charset="-128"/>
                <a:ea typeface="あんずもじ奏" panose="02000600000000000000" pitchFamily="2" charset="-128"/>
              </a:rPr>
              <a:t>　　　　　</a:t>
            </a:r>
          </a:p>
        </p:txBody>
      </p:sp>
      <p:sp>
        <p:nvSpPr>
          <p:cNvPr id="69" name="テキスト ボックス 68">
            <a:extLst>
              <a:ext uri="{FF2B5EF4-FFF2-40B4-BE49-F238E27FC236}">
                <a16:creationId xmlns:a16="http://schemas.microsoft.com/office/drawing/2014/main" xmlns="" id="{5A7852E2-0F78-495B-AD6E-225FACAEF504}"/>
              </a:ext>
            </a:extLst>
          </p:cNvPr>
          <p:cNvSpPr txBox="1"/>
          <p:nvPr/>
        </p:nvSpPr>
        <p:spPr>
          <a:xfrm>
            <a:off x="4181337" y="3943828"/>
            <a:ext cx="6758940" cy="369332"/>
          </a:xfrm>
          <a:prstGeom prst="rect">
            <a:avLst/>
          </a:prstGeom>
          <a:noFill/>
        </p:spPr>
        <p:txBody>
          <a:bodyPr wrap="square">
            <a:spAutoFit/>
          </a:bodyPr>
          <a:lstStyle/>
          <a:p>
            <a:r>
              <a:rPr lang="ja-JP" altLang="en-US" sz="1800" dirty="0">
                <a:solidFill>
                  <a:srgbClr val="FF0000"/>
                </a:solidFill>
                <a:latin typeface="あんずもじ奏" panose="02000600000000000000" pitchFamily="2" charset="-128"/>
                <a:ea typeface="あんずもじ奏" panose="02000600000000000000" pitchFamily="2" charset="-128"/>
              </a:rPr>
              <a:t>かがみの孤城</a:t>
            </a:r>
          </a:p>
        </p:txBody>
      </p:sp>
      <p:sp>
        <p:nvSpPr>
          <p:cNvPr id="10" name="テキスト ボックス 9">
            <a:extLst>
              <a:ext uri="{FF2B5EF4-FFF2-40B4-BE49-F238E27FC236}">
                <a16:creationId xmlns:a16="http://schemas.microsoft.com/office/drawing/2014/main" xmlns="" id="{794E508C-B3C4-4385-A497-248622022FB9}"/>
              </a:ext>
            </a:extLst>
          </p:cNvPr>
          <p:cNvSpPr txBox="1"/>
          <p:nvPr/>
        </p:nvSpPr>
        <p:spPr>
          <a:xfrm>
            <a:off x="11281113" y="5594103"/>
            <a:ext cx="2958976" cy="338554"/>
          </a:xfrm>
          <a:prstGeom prst="rect">
            <a:avLst/>
          </a:prstGeom>
          <a:noFill/>
        </p:spPr>
        <p:txBody>
          <a:bodyPr wrap="square" rtlCol="0">
            <a:spAutoFit/>
          </a:bodyPr>
          <a:lstStyle/>
          <a:p>
            <a:r>
              <a:rPr kumimoji="1" lang="ja-JP" altLang="en-US" sz="1600" dirty="0">
                <a:solidFill>
                  <a:srgbClr val="FF0000"/>
                </a:solidFill>
                <a:latin typeface="あんずもじ奏" panose="02000600000000000000" pitchFamily="2" charset="-128"/>
                <a:ea typeface="あんずもじ奏" panose="02000600000000000000" pitchFamily="2" charset="-128"/>
              </a:rPr>
              <a:t>タイトル</a:t>
            </a:r>
          </a:p>
        </p:txBody>
      </p:sp>
      <p:pic>
        <p:nvPicPr>
          <p:cNvPr id="73" name="図 72"/>
          <p:cNvPicPr>
            <a:picLocks noChangeAspect="1"/>
          </p:cNvPicPr>
          <p:nvPr/>
        </p:nvPicPr>
        <p:blipFill rotWithShape="1">
          <a:blip r:embed="rId23" cstate="print">
            <a:extLst>
              <a:ext uri="{BEBA8EAE-BF5A-486C-A8C5-ECC9F3942E4B}">
                <a14:imgProps xmlns:a14="http://schemas.microsoft.com/office/drawing/2010/main">
                  <a14:imgLayer r:embed="rId24">
                    <a14:imgEffect>
                      <a14:brightnessContrast bright="20000" contrast="-20000"/>
                    </a14:imgEffect>
                  </a14:imgLayer>
                </a14:imgProps>
              </a:ext>
              <a:ext uri="{28A0092B-C50C-407E-A947-70E740481C1C}">
                <a14:useLocalDpi xmlns:a14="http://schemas.microsoft.com/office/drawing/2010/main" val="0"/>
              </a:ext>
            </a:extLst>
          </a:blip>
          <a:srcRect l="19923" t="10467" r="28243" b="38203"/>
          <a:stretch/>
        </p:blipFill>
        <p:spPr>
          <a:xfrm>
            <a:off x="-53216" y="9625446"/>
            <a:ext cx="823737" cy="1087633"/>
          </a:xfrm>
          <a:prstGeom prst="ellipse">
            <a:avLst/>
          </a:prstGeom>
          <a:ln>
            <a:noFill/>
          </a:ln>
          <a:effectLst>
            <a:softEdge rad="112500"/>
          </a:effectLst>
        </p:spPr>
      </p:pic>
      <p:grpSp>
        <p:nvGrpSpPr>
          <p:cNvPr id="75" name="グループ化 74">
            <a:extLst>
              <a:ext uri="{FF2B5EF4-FFF2-40B4-BE49-F238E27FC236}">
                <a16:creationId xmlns:a16="http://schemas.microsoft.com/office/drawing/2014/main" xmlns="" id="{A6810E8D-4C90-4172-9107-DC692BC1379A}"/>
              </a:ext>
            </a:extLst>
          </p:cNvPr>
          <p:cNvGrpSpPr/>
          <p:nvPr/>
        </p:nvGrpSpPr>
        <p:grpSpPr>
          <a:xfrm>
            <a:off x="225104" y="7101704"/>
            <a:ext cx="3715991" cy="961348"/>
            <a:chOff x="3934095" y="7130608"/>
            <a:chExt cx="3715991" cy="961348"/>
          </a:xfrm>
        </p:grpSpPr>
        <p:grpSp>
          <p:nvGrpSpPr>
            <p:cNvPr id="76" name="グループ化 75">
              <a:extLst>
                <a:ext uri="{FF2B5EF4-FFF2-40B4-BE49-F238E27FC236}">
                  <a16:creationId xmlns:a16="http://schemas.microsoft.com/office/drawing/2014/main" xmlns="" id="{A87F42F6-4AB9-49DD-B65E-3B2387120132}"/>
                </a:ext>
              </a:extLst>
            </p:cNvPr>
            <p:cNvGrpSpPr/>
            <p:nvPr/>
          </p:nvGrpSpPr>
          <p:grpSpPr>
            <a:xfrm>
              <a:off x="3934095" y="7130608"/>
              <a:ext cx="3368920" cy="904165"/>
              <a:chOff x="3936535" y="7130467"/>
              <a:chExt cx="3368920" cy="904165"/>
            </a:xfrm>
          </p:grpSpPr>
          <p:sp>
            <p:nvSpPr>
              <p:cNvPr id="81" name="テキスト ボックス 80"/>
              <p:cNvSpPr txBox="1"/>
              <p:nvPr/>
            </p:nvSpPr>
            <p:spPr>
              <a:xfrm>
                <a:off x="4384455" y="7130467"/>
                <a:ext cx="2921000" cy="338554"/>
              </a:xfrm>
              <a:prstGeom prst="rect">
                <a:avLst/>
              </a:prstGeom>
              <a:noFill/>
            </p:spPr>
            <p:txBody>
              <a:bodyPr wrap="square" rtlCol="0">
                <a:spAutoFit/>
              </a:bodyPr>
              <a:lstStyle/>
              <a:p>
                <a:r>
                  <a:rPr kumimoji="1" lang="ja-JP" altLang="en-US" sz="1600" dirty="0">
                    <a:solidFill>
                      <a:srgbClr val="FF9999"/>
                    </a:solidFill>
                    <a:latin typeface="あんずもじ奏" panose="02000600000000000000" pitchFamily="2" charset="-128"/>
                    <a:ea typeface="あんずもじ奏" panose="02000600000000000000" pitchFamily="2" charset="-128"/>
                  </a:rPr>
                  <a:t>赤石先生の</a:t>
                </a:r>
              </a:p>
            </p:txBody>
          </p:sp>
          <p:pic>
            <p:nvPicPr>
              <p:cNvPr id="82" name="図 81" descr="テキスト&#10;&#10;低い精度で自動的に生成された説明">
                <a:extLst>
                  <a:ext uri="{FF2B5EF4-FFF2-40B4-BE49-F238E27FC236}">
                    <a16:creationId xmlns:a16="http://schemas.microsoft.com/office/drawing/2014/main" xmlns="" id="{4CC21B50-9CDF-4E58-8275-34F551B7A7D1}"/>
                  </a:ext>
                </a:extLst>
              </p:cNvPr>
              <p:cNvPicPr>
                <a:picLocks noChangeAspect="1"/>
              </p:cNvPicPr>
              <p:nvPr/>
            </p:nvPicPr>
            <p:blipFill rotWithShape="1">
              <a:blip r:embed="rId25">
                <a:extLst>
                  <a:ext uri="{28A0092B-C50C-407E-A947-70E740481C1C}">
                    <a14:useLocalDpi xmlns:a14="http://schemas.microsoft.com/office/drawing/2010/main" val="0"/>
                  </a:ext>
                </a:extLst>
              </a:blip>
              <a:srcRect l="39618" t="34646" r="56811" b="60915"/>
              <a:stretch/>
            </p:blipFill>
            <p:spPr>
              <a:xfrm rot="16200000">
                <a:off x="4558713" y="7739249"/>
                <a:ext cx="216902" cy="254459"/>
              </a:xfrm>
              <a:prstGeom prst="rect">
                <a:avLst/>
              </a:prstGeom>
            </p:spPr>
          </p:pic>
          <p:pic>
            <p:nvPicPr>
              <p:cNvPr id="83" name="図 82" descr="テキスト&#10;&#10;低い精度で自動的に生成された説明">
                <a:extLst>
                  <a:ext uri="{FF2B5EF4-FFF2-40B4-BE49-F238E27FC236}">
                    <a16:creationId xmlns:a16="http://schemas.microsoft.com/office/drawing/2014/main" xmlns="" id="{8A9EB9DB-2BF6-4358-B85E-C10EF44256B9}"/>
                  </a:ext>
                </a:extLst>
              </p:cNvPr>
              <p:cNvPicPr>
                <a:picLocks noChangeAspect="1"/>
              </p:cNvPicPr>
              <p:nvPr/>
            </p:nvPicPr>
            <p:blipFill rotWithShape="1">
              <a:blip r:embed="rId25">
                <a:extLst>
                  <a:ext uri="{28A0092B-C50C-407E-A947-70E740481C1C}">
                    <a14:useLocalDpi xmlns:a14="http://schemas.microsoft.com/office/drawing/2010/main" val="0"/>
                  </a:ext>
                </a:extLst>
              </a:blip>
              <a:srcRect l="53763" t="31585" r="42648" b="58335"/>
              <a:stretch/>
            </p:blipFill>
            <p:spPr>
              <a:xfrm rot="5400000">
                <a:off x="6473242" y="7535211"/>
                <a:ext cx="230831" cy="612000"/>
              </a:xfrm>
              <a:prstGeom prst="rect">
                <a:avLst/>
              </a:prstGeom>
            </p:spPr>
          </p:pic>
          <p:pic>
            <p:nvPicPr>
              <p:cNvPr id="84" name="図 83" descr="食品 が含まれている画像&#10;&#10;自動的に生成された説明">
                <a:extLst>
                  <a:ext uri="{FF2B5EF4-FFF2-40B4-BE49-F238E27FC236}">
                    <a16:creationId xmlns:a16="http://schemas.microsoft.com/office/drawing/2014/main" xmlns="" id="{EF292B2F-6E9F-4D65-9063-BEE07D1D9DE4}"/>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936535" y="7142123"/>
                <a:ext cx="525898" cy="892509"/>
              </a:xfrm>
              <a:prstGeom prst="rect">
                <a:avLst/>
              </a:prstGeom>
            </p:spPr>
          </p:pic>
          <p:pic>
            <p:nvPicPr>
              <p:cNvPr id="85" name="図 84">
                <a:extLst>
                  <a:ext uri="{FF2B5EF4-FFF2-40B4-BE49-F238E27FC236}">
                    <a16:creationId xmlns:a16="http://schemas.microsoft.com/office/drawing/2014/main" xmlns="" id="{16E4AFD5-C0F4-47F4-83D6-059B9563E143}"/>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6742189" y="7145495"/>
                <a:ext cx="523910" cy="889137"/>
              </a:xfrm>
              <a:prstGeom prst="rect">
                <a:avLst/>
              </a:prstGeom>
            </p:spPr>
          </p:pic>
        </p:grpSp>
        <p:sp>
          <p:nvSpPr>
            <p:cNvPr id="79" name="テキスト ボックス 78">
              <a:extLst>
                <a:ext uri="{FF2B5EF4-FFF2-40B4-BE49-F238E27FC236}">
                  <a16:creationId xmlns:a16="http://schemas.microsoft.com/office/drawing/2014/main" xmlns="" id="{95763111-DFF1-4186-AD60-1FF8339AB7DA}"/>
                </a:ext>
              </a:extLst>
            </p:cNvPr>
            <p:cNvSpPr txBox="1"/>
            <p:nvPr/>
          </p:nvSpPr>
          <p:spPr>
            <a:xfrm>
              <a:off x="4497736" y="7314371"/>
              <a:ext cx="3152350" cy="777585"/>
            </a:xfrm>
            <a:prstGeom prst="rect">
              <a:avLst/>
            </a:prstGeom>
            <a:noFill/>
          </p:spPr>
          <p:txBody>
            <a:bodyPr wrap="square" rtlCol="0">
              <a:spAutoFit/>
            </a:bodyPr>
            <a:lstStyle/>
            <a:p>
              <a:r>
                <a:rPr lang="ja-JP" altLang="en-US" sz="2400" dirty="0">
                  <a:solidFill>
                    <a:schemeClr val="accent1">
                      <a:lumMod val="75000"/>
                    </a:schemeClr>
                  </a:solidFill>
                  <a:latin typeface="あんずもじ奏" panose="02000600000000000000" pitchFamily="2" charset="-128"/>
                  <a:ea typeface="あんずもじ奏" panose="02000600000000000000" pitchFamily="2" charset="-128"/>
                </a:rPr>
                <a:t>お花のある暮らし</a:t>
              </a:r>
            </a:p>
            <a:p>
              <a:endParaRPr kumimoji="1" lang="ja-JP" altLang="en-US" dirty="0">
                <a:solidFill>
                  <a:schemeClr val="accent5">
                    <a:lumMod val="75000"/>
                  </a:schemeClr>
                </a:solidFill>
                <a:latin typeface="あんずもじ奏" panose="02000600000000000000" pitchFamily="2" charset="-128"/>
                <a:ea typeface="あんずもじ奏" panose="02000600000000000000" pitchFamily="2" charset="-128"/>
              </a:endParaRPr>
            </a:p>
          </p:txBody>
        </p:sp>
        <p:sp>
          <p:nvSpPr>
            <p:cNvPr id="80" name="テキスト ボックス 79">
              <a:extLst>
                <a:ext uri="{FF2B5EF4-FFF2-40B4-BE49-F238E27FC236}">
                  <a16:creationId xmlns:a16="http://schemas.microsoft.com/office/drawing/2014/main" xmlns="" id="{6DF459D9-AF5A-4170-A7B5-EC6ED73E6609}"/>
                </a:ext>
              </a:extLst>
            </p:cNvPr>
            <p:cNvSpPr txBox="1"/>
            <p:nvPr/>
          </p:nvSpPr>
          <p:spPr>
            <a:xfrm>
              <a:off x="4626566" y="7681536"/>
              <a:ext cx="2085944" cy="369332"/>
            </a:xfrm>
            <a:prstGeom prst="rect">
              <a:avLst/>
            </a:prstGeom>
            <a:noFill/>
          </p:spPr>
          <p:txBody>
            <a:bodyPr wrap="square" rtlCol="0">
              <a:spAutoFit/>
            </a:bodyPr>
            <a:lstStyle/>
            <a:p>
              <a:r>
                <a:rPr kumimoji="1" lang="ja-JP" altLang="en-US" sz="1800" b="1" dirty="0">
                  <a:solidFill>
                    <a:srgbClr val="FF0000"/>
                  </a:solidFill>
                  <a:latin typeface="あんずもじ奏" panose="02000600000000000000" pitchFamily="2" charset="-128"/>
                  <a:ea typeface="あんずもじ奏" panose="02000600000000000000" pitchFamily="2" charset="-128"/>
                </a:rPr>
                <a:t>　　ラムズイヤー</a:t>
              </a:r>
            </a:p>
          </p:txBody>
        </p:sp>
      </p:grpSp>
      <p:sp>
        <p:nvSpPr>
          <p:cNvPr id="86" name="テキスト ボックス 85">
            <a:extLst>
              <a:ext uri="{FF2B5EF4-FFF2-40B4-BE49-F238E27FC236}">
                <a16:creationId xmlns:a16="http://schemas.microsoft.com/office/drawing/2014/main" xmlns="" id="{4569A53D-1F74-4D0D-B310-654AF08E2CB3}"/>
              </a:ext>
            </a:extLst>
          </p:cNvPr>
          <p:cNvSpPr txBox="1"/>
          <p:nvPr/>
        </p:nvSpPr>
        <p:spPr>
          <a:xfrm flipH="1">
            <a:off x="5996939" y="10438592"/>
            <a:ext cx="1699239" cy="261610"/>
          </a:xfrm>
          <a:prstGeom prst="rect">
            <a:avLst/>
          </a:prstGeom>
          <a:noFill/>
        </p:spPr>
        <p:txBody>
          <a:bodyPr wrap="square" rtlCol="0">
            <a:spAutoFit/>
          </a:bodyPr>
          <a:lstStyle/>
          <a:p>
            <a:r>
              <a:rPr lang="en-US" altLang="ja-JP" sz="1100" dirty="0">
                <a:latin typeface="あんずもじ奏" panose="02000600000000000000" pitchFamily="2" charset="-128"/>
                <a:ea typeface="あんずもじ奏" panose="02000600000000000000" pitchFamily="2" charset="-128"/>
              </a:rPr>
              <a:t>(by</a:t>
            </a:r>
            <a:r>
              <a:rPr lang="ja-JP" altLang="en-US" sz="1100" dirty="0">
                <a:latin typeface="あんずもじ奏" panose="02000600000000000000" pitchFamily="2" charset="-128"/>
                <a:ea typeface="あんずもじ奏" panose="02000600000000000000" pitchFamily="2" charset="-128"/>
              </a:rPr>
              <a:t> 鍼灸師　山田 有紗</a:t>
            </a:r>
            <a:r>
              <a:rPr lang="en-US" altLang="ja-JP" sz="1100" dirty="0">
                <a:latin typeface="あんずもじ奏" panose="02000600000000000000" pitchFamily="2" charset="-128"/>
                <a:ea typeface="あんずもじ奏" panose="02000600000000000000" pitchFamily="2" charset="-128"/>
              </a:rPr>
              <a:t>)¥</a:t>
            </a:r>
            <a:endParaRPr lang="ja-JP" altLang="en-US" sz="1100" dirty="0">
              <a:latin typeface="あんずもじ奏" panose="02000600000000000000" pitchFamily="2" charset="-128"/>
              <a:ea typeface="あんずもじ奏" panose="02000600000000000000" pitchFamily="2" charset="-128"/>
            </a:endParaRPr>
          </a:p>
        </p:txBody>
      </p:sp>
      <p:sp>
        <p:nvSpPr>
          <p:cNvPr id="87" name="テキスト ボックス 86">
            <a:extLst>
              <a:ext uri="{FF2B5EF4-FFF2-40B4-BE49-F238E27FC236}">
                <a16:creationId xmlns:a16="http://schemas.microsoft.com/office/drawing/2014/main" xmlns="" id="{FA364C11-B5A0-405B-8345-D0365E43864F}"/>
              </a:ext>
            </a:extLst>
          </p:cNvPr>
          <p:cNvSpPr txBox="1"/>
          <p:nvPr/>
        </p:nvSpPr>
        <p:spPr>
          <a:xfrm>
            <a:off x="64253" y="4183227"/>
            <a:ext cx="2498202" cy="369332"/>
          </a:xfrm>
          <a:prstGeom prst="rect">
            <a:avLst/>
          </a:prstGeom>
          <a:noFill/>
        </p:spPr>
        <p:txBody>
          <a:bodyPr wrap="square">
            <a:spAutoFit/>
          </a:bodyPr>
          <a:lstStyle/>
          <a:p>
            <a:r>
              <a:rPr lang="ja-JP" altLang="en-US" sz="1800" dirty="0">
                <a:solidFill>
                  <a:srgbClr val="FF0000"/>
                </a:solidFill>
                <a:latin typeface="あんずもじ奏" panose="02000600000000000000" pitchFamily="2" charset="-128"/>
                <a:ea typeface="あんずもじ奏" panose="02000600000000000000" pitchFamily="2" charset="-128"/>
              </a:rPr>
              <a:t>おうちで </a:t>
            </a:r>
            <a:r>
              <a:rPr lang="en-US" altLang="ja-JP" sz="1800" dirty="0">
                <a:solidFill>
                  <a:srgbClr val="FF0000"/>
                </a:solidFill>
                <a:latin typeface="あんずもじ奏" panose="02000600000000000000" pitchFamily="2" charset="-128"/>
                <a:ea typeface="あんずもじ奏" panose="02000600000000000000" pitchFamily="2" charset="-128"/>
              </a:rPr>
              <a:t>Go To </a:t>
            </a:r>
            <a:r>
              <a:rPr lang="ja-JP" altLang="en-US" sz="1800" dirty="0">
                <a:solidFill>
                  <a:srgbClr val="FF0000"/>
                </a:solidFill>
                <a:latin typeface="あんずもじ奏" panose="02000600000000000000" pitchFamily="2" charset="-128"/>
                <a:ea typeface="あんずもじ奏" panose="02000600000000000000" pitchFamily="2" charset="-128"/>
              </a:rPr>
              <a:t>イベント </a:t>
            </a:r>
          </a:p>
        </p:txBody>
      </p:sp>
      <p:pic>
        <p:nvPicPr>
          <p:cNvPr id="23" name="図 22" descr="テレビの上にあるモニター&#10;&#10;中程度の精度で自動的に生成された説明">
            <a:extLst>
              <a:ext uri="{FF2B5EF4-FFF2-40B4-BE49-F238E27FC236}">
                <a16:creationId xmlns:a16="http://schemas.microsoft.com/office/drawing/2014/main" xmlns="" id="{636EEF6B-BB80-4E32-BF96-819E6348A657}"/>
              </a:ext>
            </a:extLst>
          </p:cNvPr>
          <p:cNvPicPr>
            <a:picLocks noChangeAspect="1"/>
          </p:cNvPicPr>
          <p:nvPr/>
        </p:nvPicPr>
        <p:blipFill rotWithShape="1">
          <a:blip r:embed="rId28" cstate="print">
            <a:extLst>
              <a:ext uri="{28A0092B-C50C-407E-A947-70E740481C1C}">
                <a14:useLocalDpi xmlns:a14="http://schemas.microsoft.com/office/drawing/2010/main" val="0"/>
              </a:ext>
            </a:extLst>
          </a:blip>
          <a:srcRect t="6875" r="19060" b="12319"/>
          <a:stretch/>
        </p:blipFill>
        <p:spPr>
          <a:xfrm>
            <a:off x="2727959" y="6189308"/>
            <a:ext cx="937485" cy="701759"/>
          </a:xfrm>
          <a:prstGeom prst="rect">
            <a:avLst/>
          </a:prstGeom>
        </p:spPr>
      </p:pic>
      <p:pic>
        <p:nvPicPr>
          <p:cNvPr id="17" name="図 16"/>
          <p:cNvPicPr>
            <a:picLocks noChangeAspect="1"/>
          </p:cNvPicPr>
          <p:nvPr/>
        </p:nvPicPr>
        <p:blipFill rotWithShape="1">
          <a:blip r:embed="rId29">
            <a:extLst>
              <a:ext uri="{28A0092B-C50C-407E-A947-70E740481C1C}">
                <a14:useLocalDpi xmlns:a14="http://schemas.microsoft.com/office/drawing/2010/main" val="0"/>
              </a:ext>
            </a:extLst>
          </a:blip>
          <a:srcRect l="18641" t="-1151" r="-2254" b="1151"/>
          <a:stretch/>
        </p:blipFill>
        <p:spPr>
          <a:xfrm>
            <a:off x="2747010" y="9468013"/>
            <a:ext cx="1080000" cy="984181"/>
          </a:xfrm>
          <a:prstGeom prst="rect">
            <a:avLst/>
          </a:prstGeom>
          <a:ln>
            <a:noFill/>
          </a:ln>
          <a:effectLst>
            <a:softEdge rad="112500"/>
          </a:effectLst>
        </p:spPr>
      </p:pic>
      <p:pic>
        <p:nvPicPr>
          <p:cNvPr id="88" name="図 87"/>
          <p:cNvPicPr>
            <a:picLocks noChangeAspect="1"/>
          </p:cNvPicPr>
          <p:nvPr/>
        </p:nvPicPr>
        <p:blipFill rotWithShape="1">
          <a:blip r:embed="rId30" cstate="print">
            <a:extLst>
              <a:ext uri="{BEBA8EAE-BF5A-486C-A8C5-ECC9F3942E4B}">
                <a14:imgProps xmlns:a14="http://schemas.microsoft.com/office/drawing/2010/main">
                  <a14:imgLayer r:embed="rId31">
                    <a14:imgEffect>
                      <a14:brightnessContrast bright="20000"/>
                    </a14:imgEffect>
                  </a14:imgLayer>
                </a14:imgProps>
              </a:ext>
              <a:ext uri="{28A0092B-C50C-407E-A947-70E740481C1C}">
                <a14:useLocalDpi xmlns:a14="http://schemas.microsoft.com/office/drawing/2010/main" val="0"/>
              </a:ext>
            </a:extLst>
          </a:blip>
          <a:srcRect l="31855" t="955" r="28225" b="16789"/>
          <a:stretch/>
        </p:blipFill>
        <p:spPr>
          <a:xfrm>
            <a:off x="3884759" y="9625446"/>
            <a:ext cx="723900" cy="1118754"/>
          </a:xfrm>
          <a:prstGeom prst="ellipse">
            <a:avLst/>
          </a:prstGeom>
          <a:ln>
            <a:noFill/>
          </a:ln>
          <a:effectLst>
            <a:softEdge rad="112500"/>
          </a:effectLst>
        </p:spPr>
      </p:pic>
      <p:grpSp>
        <p:nvGrpSpPr>
          <p:cNvPr id="93" name="グループ化 92"/>
          <p:cNvGrpSpPr/>
          <p:nvPr/>
        </p:nvGrpSpPr>
        <p:grpSpPr>
          <a:xfrm>
            <a:off x="3813104" y="7129798"/>
            <a:ext cx="3256700" cy="639967"/>
            <a:chOff x="30049" y="3529988"/>
            <a:chExt cx="3256700" cy="639967"/>
          </a:xfrm>
        </p:grpSpPr>
        <p:sp>
          <p:nvSpPr>
            <p:cNvPr id="94" name="横巻き 93"/>
            <p:cNvSpPr/>
            <p:nvPr/>
          </p:nvSpPr>
          <p:spPr>
            <a:xfrm>
              <a:off x="1219291" y="3689536"/>
              <a:ext cx="1327892" cy="391901"/>
            </a:xfrm>
            <a:prstGeom prst="horizontalScroll">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grpSp>
          <p:nvGrpSpPr>
            <p:cNvPr id="95" name="グループ化 94"/>
            <p:cNvGrpSpPr/>
            <p:nvPr/>
          </p:nvGrpSpPr>
          <p:grpSpPr>
            <a:xfrm>
              <a:off x="30049" y="3529988"/>
              <a:ext cx="3256700" cy="639967"/>
              <a:chOff x="30049" y="3529988"/>
              <a:chExt cx="3256700" cy="639967"/>
            </a:xfrm>
          </p:grpSpPr>
          <p:sp>
            <p:nvSpPr>
              <p:cNvPr id="96" name="テキスト ボックス 95"/>
              <p:cNvSpPr txBox="1"/>
              <p:nvPr/>
            </p:nvSpPr>
            <p:spPr>
              <a:xfrm>
                <a:off x="30049" y="3529988"/>
                <a:ext cx="1419493" cy="369332"/>
              </a:xfrm>
              <a:prstGeom prst="rect">
                <a:avLst/>
              </a:prstGeom>
              <a:noFill/>
            </p:spPr>
            <p:txBody>
              <a:bodyPr wrap="square" rtlCol="0">
                <a:spAutoFit/>
              </a:bodyPr>
              <a:lstStyle/>
              <a:p>
                <a:r>
                  <a:rPr lang="ja-JP" altLang="en-US" sz="1800" dirty="0">
                    <a:latin typeface="あんずもじ奏" panose="02000600000000000000" pitchFamily="2" charset="-128"/>
                    <a:ea typeface="あんずもじ奏" panose="02000600000000000000" pitchFamily="2" charset="-128"/>
                  </a:rPr>
                  <a:t>山田先生</a:t>
                </a:r>
                <a:r>
                  <a:rPr lang="ja-JP" altLang="en-US" sz="1600" dirty="0">
                    <a:latin typeface="あんずもじ奏" panose="02000600000000000000" pitchFamily="2" charset="-128"/>
                    <a:ea typeface="あんずもじ奏" panose="02000600000000000000" pitchFamily="2" charset="-128"/>
                  </a:rPr>
                  <a:t>の</a:t>
                </a:r>
              </a:p>
            </p:txBody>
          </p:sp>
          <p:sp>
            <p:nvSpPr>
              <p:cNvPr id="97" name="正方形/長方形 96"/>
              <p:cNvSpPr/>
              <p:nvPr/>
            </p:nvSpPr>
            <p:spPr>
              <a:xfrm>
                <a:off x="1251462" y="3711326"/>
                <a:ext cx="1324879" cy="369332"/>
              </a:xfrm>
              <a:prstGeom prst="rect">
                <a:avLst/>
              </a:prstGeom>
            </p:spPr>
            <p:txBody>
              <a:bodyPr wrap="square">
                <a:spAutoFit/>
              </a:bodyPr>
              <a:lstStyle/>
              <a:p>
                <a:pPr algn="just"/>
                <a:r>
                  <a:rPr lang="ja-JP" altLang="ja-JP" sz="1800" kern="100" dirty="0">
                    <a:latin typeface="Century" panose="02040604050505020304" pitchFamily="18" charset="0"/>
                    <a:ea typeface="あんずもじ奏" panose="02000600000000000000" pitchFamily="2" charset="-128"/>
                    <a:cs typeface="Times New Roman" panose="02020603050405020304" pitchFamily="18" charset="0"/>
                  </a:rPr>
                  <a:t>今月の一</a:t>
                </a:r>
                <a:r>
                  <a:rPr lang="ja-JP" altLang="ja-JP" sz="1800" b="1" kern="100" dirty="0">
                    <a:latin typeface="Century" panose="02040604050505020304" pitchFamily="18" charset="0"/>
                    <a:ea typeface="あんずもじ奏" panose="02000600000000000000" pitchFamily="2" charset="-128"/>
                    <a:cs typeface="Times New Roman" panose="02020603050405020304" pitchFamily="18" charset="0"/>
                  </a:rPr>
                  <a:t>本</a:t>
                </a:r>
                <a:endParaRPr lang="en-US" altLang="ja-JP" sz="1800" b="1" kern="100" dirty="0">
                  <a:latin typeface="Century" panose="02040604050505020304" pitchFamily="18" charset="0"/>
                  <a:ea typeface="あんずもじ奏" panose="02000600000000000000" pitchFamily="2" charset="-128"/>
                  <a:cs typeface="Times New Roman" panose="02020603050405020304" pitchFamily="18" charset="0"/>
                </a:endParaRPr>
              </a:p>
            </p:txBody>
          </p:sp>
          <p:pic>
            <p:nvPicPr>
              <p:cNvPr id="98" name="図 97"/>
              <p:cNvPicPr>
                <a:picLocks noChangeAspect="1"/>
              </p:cNvPicPr>
              <p:nvPr/>
            </p:nvPicPr>
            <p:blipFill>
              <a:blip r:embed="rId32" cstate="print"/>
              <a:stretch>
                <a:fillRect/>
              </a:stretch>
            </p:blipFill>
            <p:spPr>
              <a:xfrm>
                <a:off x="2680764" y="3625335"/>
                <a:ext cx="605985" cy="544620"/>
              </a:xfrm>
              <a:prstGeom prst="rect">
                <a:avLst/>
              </a:prstGeom>
            </p:spPr>
          </p:pic>
        </p:grpSp>
      </p:grpSp>
      <p:pic>
        <p:nvPicPr>
          <p:cNvPr id="1026" name="Picture 2">
            <a:extLst>
              <a:ext uri="{FF2B5EF4-FFF2-40B4-BE49-F238E27FC236}">
                <a16:creationId xmlns:a16="http://schemas.microsoft.com/office/drawing/2014/main" xmlns="" id="{6DF7F371-CBB5-475F-AD5A-2FC337D089A8}"/>
              </a:ext>
            </a:extLst>
          </p:cNvPr>
          <p:cNvPicPr>
            <a:picLocks noChangeAspect="1" noChangeArrowheads="1"/>
          </p:cNvPicPr>
          <p:nvPr/>
        </p:nvPicPr>
        <p:blipFill rotWithShape="1">
          <a:blip r:embed="rId33" cstate="print">
            <a:extLst>
              <a:ext uri="{28A0092B-C50C-407E-A947-70E740481C1C}">
                <a14:useLocalDpi xmlns:a14="http://schemas.microsoft.com/office/drawing/2010/main" val="0"/>
              </a:ext>
            </a:extLst>
          </a:blip>
          <a:srcRect l="8726"/>
          <a:stretch/>
        </p:blipFill>
        <p:spPr bwMode="auto">
          <a:xfrm>
            <a:off x="6589362" y="983424"/>
            <a:ext cx="849581" cy="583113"/>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6542679" y="7812448"/>
            <a:ext cx="776518" cy="1044355"/>
          </a:xfrm>
          <a:prstGeom prst="rect">
            <a:avLst/>
          </a:prstGeom>
        </p:spPr>
      </p:pic>
      <p:pic>
        <p:nvPicPr>
          <p:cNvPr id="31" name="図 30" descr="テキスト, 本, 猫, 座る が含まれている画像&#10;&#10;自動的に生成された説明">
            <a:extLst>
              <a:ext uri="{FF2B5EF4-FFF2-40B4-BE49-F238E27FC236}">
                <a16:creationId xmlns:a16="http://schemas.microsoft.com/office/drawing/2014/main" xmlns="" id="{0E0C0FF6-4768-47ED-A1C3-E8E58F06FB8D}"/>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6811017" y="6049267"/>
            <a:ext cx="588850" cy="844255"/>
          </a:xfrm>
          <a:prstGeom prst="rect">
            <a:avLst/>
          </a:prstGeom>
        </p:spPr>
      </p:pic>
      <p:pic>
        <p:nvPicPr>
          <p:cNvPr id="1030" name="Picture 6" descr="お買い得になっている中古Mac、人気のMacBook Pro(2017)は3割も安価に！ - AKIBA PC Hotline!">
            <a:extLst>
              <a:ext uri="{FF2B5EF4-FFF2-40B4-BE49-F238E27FC236}">
                <a16:creationId xmlns:a16="http://schemas.microsoft.com/office/drawing/2014/main" xmlns="" id="{D2C1546C-0649-4B70-B29E-2977D219716B}"/>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2641738" y="1253669"/>
            <a:ext cx="1080000" cy="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872556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109537</TotalTime>
  <Words>1277</Words>
  <Application>Microsoft Office PowerPoint</Application>
  <PresentationFormat>ユーザー設定</PresentationFormat>
  <Paragraphs>125</Paragraphs>
  <Slides>2</Slides>
  <Notes>2</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ＭＳ Ｐゴシック</vt:lpstr>
      <vt:lpstr>あんずもじ奏</vt:lpstr>
      <vt:lpstr>Arial</vt:lpstr>
      <vt:lpstr>Calibri</vt:lpstr>
      <vt:lpstr>Calibri Light</vt:lpstr>
      <vt:lpstr>Century</vt:lpstr>
      <vt:lpstr>Times New Roman</vt:lpstr>
      <vt:lpstr>Office テーマ</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森本賢司</dc:creator>
  <cp:lastModifiedBy>ミントはり灸院 スタッフ</cp:lastModifiedBy>
  <cp:revision>3919</cp:revision>
  <cp:lastPrinted>2021-10-22T03:46:17Z</cp:lastPrinted>
  <dcterms:created xsi:type="dcterms:W3CDTF">2015-09-21T04:24:34Z</dcterms:created>
  <dcterms:modified xsi:type="dcterms:W3CDTF">2021-10-22T03:46:22Z</dcterms:modified>
</cp:coreProperties>
</file>